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6" r:id="rId6"/>
    <p:sldId id="267" r:id="rId7"/>
    <p:sldId id="268" r:id="rId8"/>
    <p:sldId id="269" r:id="rId9"/>
    <p:sldId id="270" r:id="rId10"/>
    <p:sldId id="271" r:id="rId11"/>
  </p:sldIdLst>
  <p:sldSz cx="9144000" cy="5143500" type="screen16x9"/>
  <p:notesSz cx="6858000" cy="9144000"/>
  <p:defaultTextStyle>
    <a:defPPr>
      <a:defRPr lang="fr-FR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90" userDrawn="1">
          <p15:clr>
            <a:srgbClr val="A4A3A4"/>
          </p15:clr>
        </p15:guide>
        <p15:guide id="2" pos="2160" userDrawn="1">
          <p15:clr>
            <a:srgbClr val="A4A3A4"/>
          </p15:clr>
        </p15:guide>
        <p15:guide id="3" orient="horz" pos="373" userDrawn="1">
          <p15:clr>
            <a:srgbClr val="A4A3A4"/>
          </p15:clr>
        </p15:guide>
        <p15:guide id="4" pos="136" userDrawn="1">
          <p15:clr>
            <a:srgbClr val="A4A3A4"/>
          </p15:clr>
        </p15:guide>
        <p15:guide id="5" pos="419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0707"/>
    <a:srgbClr val="F1F7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06" autoAdjust="0"/>
    <p:restoredTop sz="96281"/>
  </p:normalViewPr>
  <p:slideViewPr>
    <p:cSldViewPr snapToGrid="0" snapToObjects="1" showGuides="1">
      <p:cViewPr varScale="1">
        <p:scale>
          <a:sx n="56" d="100"/>
          <a:sy n="56" d="100"/>
        </p:scale>
        <p:origin x="40" y="73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22" d="100"/>
          <a:sy n="122" d="100"/>
        </p:scale>
        <p:origin x="5072" y="208"/>
      </p:cViewPr>
      <p:guideLst>
        <p:guide orient="horz" pos="2890"/>
        <p:guide pos="2160"/>
        <p:guide orient="horz" pos="373"/>
        <p:guide pos="136"/>
        <p:guide pos="419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CH">
                <a:latin typeface="Arial" panose="020B0604020202020204" pitchFamily="34" charset="0"/>
              </a:rPr>
              <a:t>NAME EVENT / NAME PRESENTATION</a:t>
            </a:r>
            <a:endParaRPr lang="fr-CH" dirty="0">
              <a:latin typeface="Arial" panose="020B0604020202020204" pitchFamily="34" charset="0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AD1970-FF5D-41DF-A802-6ACAA5CB8D37}" type="datetime1">
              <a:rPr lang="fr-CH" smtClean="0">
                <a:latin typeface="Arial" panose="020B0604020202020204" pitchFamily="34" charset="0"/>
              </a:rPr>
              <a:t>10.03.2025</a:t>
            </a:fld>
            <a:endParaRPr lang="fr-CH" dirty="0">
              <a:latin typeface="Arial" panose="020B0604020202020204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CH">
                <a:latin typeface="Arial" panose="020B0604020202020204" pitchFamily="34" charset="0"/>
              </a:rPr>
              <a:t>Speaker</a:t>
            </a:r>
            <a:endParaRPr lang="fr-CH" dirty="0">
              <a:latin typeface="Arial" panose="020B0604020202020204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BF4AF0-8439-436D-BEF0-52070F19E1B6}" type="slidenum">
              <a:rPr lang="fr-CH" smtClean="0">
                <a:latin typeface="Arial" panose="020B0604020202020204" pitchFamily="34" charset="0"/>
              </a:rPr>
              <a:t>‹#›</a:t>
            </a:fld>
            <a:endParaRPr lang="fr-CH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905688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r>
              <a:rPr lang="fr-FR"/>
              <a:t>NAME EVENT / NAME PRESENTATION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3A3F1203-8EB1-4E39-845C-C1E09C202ECB}" type="datetime1">
              <a:rPr lang="fr-CH" smtClean="0"/>
              <a:t>10.03.2025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10518" y="619273"/>
            <a:ext cx="6436964" cy="362079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210518" y="4400549"/>
            <a:ext cx="6436964" cy="420100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r>
              <a:rPr lang="fr-FR"/>
              <a:t>Speaker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4CF50783-AAED-1941-8BCC-9F6140F0A6B1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674272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1138" y="619125"/>
            <a:ext cx="6435725" cy="3621088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B08DC05-305F-594F-9F18-9CF1E4DB5A23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8FCAC4F1-4E8A-46EC-918C-753C21E9F330}" type="datetime1">
              <a:rPr lang="fr-CH" smtClean="0"/>
              <a:t>10.03.2025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F2F41A5-B12E-1843-83F7-B86B38C0CE9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Speaker</a:t>
            </a:r>
            <a:endParaRPr lang="fr-FR" dirty="0"/>
          </a:p>
        </p:txBody>
      </p:sp>
      <p:sp>
        <p:nvSpPr>
          <p:cNvPr id="7" name="Espace réservé de l'en-tête 6">
            <a:extLst>
              <a:ext uri="{FF2B5EF4-FFF2-40B4-BE49-F238E27FC236}">
                <a16:creationId xmlns:a16="http://schemas.microsoft.com/office/drawing/2014/main" id="{4D206A73-DDB0-2740-9475-00E48E475A11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NAME EVENT / NAME PRESENTATION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04361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Facul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4CF6F629-51E7-9F40-939D-F50AE3925A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31913" y="0"/>
            <a:ext cx="7812087" cy="4948238"/>
          </a:xfrm>
        </p:spPr>
        <p:txBody>
          <a:bodyPr/>
          <a:lstStyle/>
          <a:p>
            <a:r>
              <a:rPr lang="en-GB" noProof="0"/>
              <a:t>Cliquez sur l'icône pour ajouter une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5563" y="786535"/>
            <a:ext cx="2738437" cy="2338387"/>
          </a:xfrm>
          <a:solidFill>
            <a:schemeClr val="accent1"/>
          </a:solidFill>
        </p:spPr>
        <p:txBody>
          <a:bodyPr lIns="216000"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Modifiez le style du titre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6763" y="3124922"/>
            <a:ext cx="1828800" cy="1568450"/>
          </a:xfrm>
          <a:solidFill>
            <a:schemeClr val="tx1"/>
          </a:solidFill>
        </p:spPr>
        <p:txBody>
          <a:bodyPr lIns="9000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noProof="0"/>
              <a:t>Modifiez le style des sous-titres du masque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535A482-EC85-1C41-A1E4-7882A0E39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647" y="80283"/>
            <a:ext cx="1175301" cy="508655"/>
          </a:xfrm>
          <a:prstGeom prst="rect">
            <a:avLst/>
          </a:prstGeom>
        </p:spPr>
      </p:pic>
      <p:sp>
        <p:nvSpPr>
          <p:cNvPr id="16" name="Espace réservé du texte 4">
            <a:extLst>
              <a:ext uri="{FF2B5EF4-FFF2-40B4-BE49-F238E27FC236}">
                <a16:creationId xmlns:a16="http://schemas.microsoft.com/office/drawing/2014/main" id="{01960462-6F28-0740-916D-499D3BEDB2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00800" y="4683125"/>
            <a:ext cx="1828800" cy="460375"/>
          </a:xfrm>
          <a:solidFill>
            <a:schemeClr val="bg1"/>
          </a:solidFill>
        </p:spPr>
        <p:txBody>
          <a:bodyPr lIns="90000"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en-GB" noProof="0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E187583-F16A-6F41-8B68-000F9C9C20D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2550" y="4440264"/>
            <a:ext cx="698500" cy="507975"/>
          </a:xfrm>
        </p:spPr>
        <p:txBody>
          <a:bodyPr lIns="0" tIns="0" rIns="0" bIns="0" anchor="b" anchorCtr="0">
            <a:noAutofit/>
          </a:bodyPr>
          <a:lstStyle>
            <a:lvl1pPr marL="114300" indent="-107950">
              <a:buFontTx/>
              <a:buBlip>
                <a:blip r:embed="rId3"/>
              </a:buBlip>
              <a:tabLst/>
              <a:defRPr sz="7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577880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126" userDrawn="1">
          <p15:clr>
            <a:srgbClr val="FBAE40"/>
          </p15:clr>
        </p15:guide>
        <p15:guide id="5" orient="horz" pos="123" userDrawn="1">
          <p15:clr>
            <a:srgbClr val="FBAE40"/>
          </p15:clr>
        </p15:guide>
        <p15:guide id="6" orient="horz" pos="3117" userDrawn="1">
          <p15:clr>
            <a:srgbClr val="FBAE40"/>
          </p15:clr>
        </p15:guide>
        <p15:guide id="7" pos="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ontent_Im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1563688"/>
            <a:ext cx="3144838" cy="3579812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395" y="1563688"/>
            <a:ext cx="4581525" cy="338677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C026A30B-6F8E-1445-88F0-A5FB77E12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826567D5-4A83-9E48-B441-CCB2A72BA6D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/>
              <a:t>MSE-433</a:t>
            </a:r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C830A539-93F1-2541-B9F0-330893BD519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82F21D18-8706-7E4D-8FBE-C1E2584541D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3454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2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4875" y="1563688"/>
            <a:ext cx="3671466" cy="3263504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9772" y="1563688"/>
            <a:ext cx="3671466" cy="3263504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6897D737-724C-984A-82E1-2A2DBD5F6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E34C2B73-67B7-BB4C-AE0F-7D16D8DDD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MSE-433</a:t>
            </a:r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C9FF6AA9-AC16-D748-B815-56221BFFF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D59D891-3F23-D04C-AB43-6FA4220AF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7670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9BFFD8D9-6AAA-B44F-8BD5-98D7A6546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84C64CE-C88F-2044-AD84-19F588F18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MSE-433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948AF20-C2DF-3542-BB6A-8354A9817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1083942-1443-BC45-9F95-32C82A8DC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74039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7726363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5563" y="2571750"/>
            <a:ext cx="2738437" cy="2111375"/>
          </a:xfrm>
          <a:solidFill>
            <a:schemeClr val="accent2"/>
          </a:solidFill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0E5EA1C-63CE-2C4F-B9F4-39FDBC14B9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/>
              <a:t>MSE-433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E7A5892-F23D-BD48-84D1-FD279BA1686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C516D46-C7BB-2141-A4EE-18D1756414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40948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7726363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1E6F4EB-CC02-6E4D-9146-CE4A7A789A9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/>
              <a:t>MSE-433</a:t>
            </a:r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ED4AA2C-29B3-CA42-B7C3-C932911A758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</a:t>
            </a:r>
            <a:endParaRPr lang="fr-FR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0FE7A1E3-AAEC-7641-B6C5-8D9FC0B6A21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0172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ontent_Image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3114674"/>
            <a:ext cx="8239125" cy="2028825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7"/>
          </p:nvPr>
        </p:nvSpPr>
        <p:spPr>
          <a:xfrm>
            <a:off x="904875" y="1563688"/>
            <a:ext cx="7646988" cy="1436687"/>
          </a:xfrm>
        </p:spPr>
        <p:txBody>
          <a:bodyPr/>
          <a:lstStyle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fr-CH" dirty="0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37CF3032-2465-874C-B786-95E1B594A5AB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fr-FR"/>
              <a:t>MSE-433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AF73E2A-22D7-894A-9267-185CB4E4B13E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r-FR"/>
              <a:t>Speaker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9D9777C-EC90-1141-9E30-4B4F669C2BE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0E011164-727C-4C46-B34E-7729CB350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531156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D8101AB-8ACE-BB4C-9D61-B4AABFE11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MSE-433</a:t>
            </a:r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F9CFC1D-0B2A-0A4E-9C0D-682EECA55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6622065-A833-2340-B0FD-ACB065A3B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94840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EPF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4CF6F629-51E7-9F40-939D-F50AE3925A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31913" y="0"/>
            <a:ext cx="7812087" cy="4948238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5563" y="786535"/>
            <a:ext cx="2738437" cy="2338387"/>
          </a:xfrm>
          <a:solidFill>
            <a:schemeClr val="accent1"/>
          </a:solidFill>
        </p:spPr>
        <p:txBody>
          <a:bodyPr lIns="216000"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6763" y="3124922"/>
            <a:ext cx="1828800" cy="1568450"/>
          </a:xfrm>
          <a:solidFill>
            <a:schemeClr val="tx1"/>
          </a:solidFill>
        </p:spPr>
        <p:txBody>
          <a:bodyPr lIns="9000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535A482-EC85-1C41-A1E4-7882A0E39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647" y="80283"/>
            <a:ext cx="1175301" cy="508655"/>
          </a:xfrm>
          <a:prstGeom prst="rect">
            <a:avLst/>
          </a:prstGeom>
        </p:spPr>
      </p:pic>
      <p:sp>
        <p:nvSpPr>
          <p:cNvPr id="16" name="Espace réservé du texte 4">
            <a:extLst>
              <a:ext uri="{FF2B5EF4-FFF2-40B4-BE49-F238E27FC236}">
                <a16:creationId xmlns:a16="http://schemas.microsoft.com/office/drawing/2014/main" id="{01960462-6F28-0740-916D-499D3BEDB2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00800" y="4683125"/>
            <a:ext cx="1828800" cy="460375"/>
          </a:xfrm>
          <a:solidFill>
            <a:schemeClr val="bg1"/>
          </a:solidFill>
        </p:spPr>
        <p:txBody>
          <a:bodyPr lIns="90000"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5041849-939B-E04F-AABC-A900B2B4E3D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0025" y="4579268"/>
            <a:ext cx="561543" cy="36738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2865CD0-FD83-AF44-9C32-763AAD652C05}"/>
              </a:ext>
            </a:extLst>
          </p:cNvPr>
          <p:cNvSpPr/>
          <p:nvPr userDrawn="1"/>
        </p:nvSpPr>
        <p:spPr>
          <a:xfrm rot="16200000">
            <a:off x="89679" y="4591427"/>
            <a:ext cx="45719" cy="597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569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126">
          <p15:clr>
            <a:srgbClr val="FBAE40"/>
          </p15:clr>
        </p15:guide>
        <p15:guide id="5" orient="horz" pos="123">
          <p15:clr>
            <a:srgbClr val="FBAE40"/>
          </p15:clr>
        </p15:guide>
        <p15:guide id="6" orient="horz" pos="3117">
          <p15:clr>
            <a:srgbClr val="FBAE40"/>
          </p15:clr>
        </p15:guide>
        <p15:guide id="7" pos="839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ection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777875"/>
            <a:ext cx="4058920" cy="1793875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2571750"/>
            <a:ext cx="4058920" cy="215650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
Deuxième niveau
Troisième niveau
Quatrième niveau
Cinquième niveau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667125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/>
              <a:t>MSE-433</a:t>
            </a:r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Speaker</a:t>
            </a:r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8886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ection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777875"/>
            <a:ext cx="4058920" cy="1793875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2571750"/>
            <a:ext cx="4058920" cy="215650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
Deuxième niveau
Troisième niveau
Quatrième niveau
Cinquième niveau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667125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/>
              <a:t>MSE-433</a:t>
            </a:r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Speaker</a:t>
            </a:r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6817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ection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777875"/>
            <a:ext cx="4058920" cy="1793875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2571750"/>
            <a:ext cx="4058920" cy="215650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667125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/>
              <a:t>MSE-433</a:t>
            </a:r>
            <a:endParaRPr lang="fr-FR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Speaker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32229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ection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777875"/>
            <a:ext cx="4058920" cy="1793875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2571750"/>
            <a:ext cx="4058920" cy="215650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667125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/>
              <a:t>MSE-433</a:t>
            </a:r>
            <a:endParaRPr lang="fr-FR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Speaker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5958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A30C78BE-DAD0-D748-8B93-AD898D00C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131A8490-33AC-9443-A9FC-9A5E93229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MSE-433</a:t>
            </a:r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B875139C-6471-774D-89EF-2B93FAD2C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942AF23-4BDC-8C4A-9212-AF88439C6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9627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ontent_Im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4875" y="1563688"/>
            <a:ext cx="4581525" cy="338677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86400" y="0"/>
            <a:ext cx="3144838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55F20A3C-6DA6-684F-8F84-A7C8F1339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B633A2CC-2D27-AE47-AE09-87A5F61228B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/>
              <a:t>MSE-433</a:t>
            </a:r>
            <a:endParaRPr lang="fr-FR" dirty="0"/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CABC000E-4E22-1A40-9D3F-FE2F141E5CA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</a:t>
            </a:r>
            <a:endParaRPr lang="fr-FR" dirty="0"/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0AF49D93-C78A-F646-92B0-A7932C43D9E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4318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ontent_Im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144838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395" y="1563688"/>
            <a:ext cx="4581525" cy="338677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02A0D73-096C-844E-97C3-C4A4AF580FD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/>
              <a:t>MSE-433</a:t>
            </a:r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CEF5AC5C-A2B6-2848-8C47-96A168E211D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31B90E33-03D8-2143-B49F-B1474EE1A1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FC7B5EC-066E-EC4A-B320-77DF64E6E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6" y="131032"/>
            <a:ext cx="3144520" cy="1072753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698958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4875" y="179552"/>
            <a:ext cx="3667125" cy="1072753"/>
          </a:xfrm>
          <a:prstGeom prst="rect">
            <a:avLst/>
          </a:prstGeom>
        </p:spPr>
        <p:txBody>
          <a:bodyPr vert="horz" lIns="180000" tIns="0" rIns="72000" bIns="46800" rtlCol="0" anchor="t">
            <a:normAutofit/>
          </a:bodyPr>
          <a:lstStyle/>
          <a:p>
            <a:r>
              <a:rPr lang="en-GB" noProof="0"/>
              <a:t>Modifiez le style du titre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4875" y="1563688"/>
            <a:ext cx="7726363" cy="3386772"/>
          </a:xfrm>
          <a:prstGeom prst="rect">
            <a:avLst/>
          </a:prstGeom>
        </p:spPr>
        <p:txBody>
          <a:bodyPr vert="horz" lIns="180000" tIns="45720" rIns="91440" bIns="45720" rtlCol="0">
            <a:normAutofit/>
          </a:bodyPr>
          <a:lstStyle/>
          <a:p>
            <a:pPr lvl="0"/>
            <a:r>
              <a:rPr lang="en-GB" noProof="0" dirty="0"/>
              <a:t>Modifier les styles du </a:t>
            </a:r>
            <a:r>
              <a:rPr lang="en-GB" noProof="0" dirty="0" err="1"/>
              <a:t>texte</a:t>
            </a:r>
            <a:r>
              <a:rPr lang="en-GB" noProof="0" dirty="0"/>
              <a:t> du masque</a:t>
            </a:r>
          </a:p>
          <a:p>
            <a:pPr lvl="1"/>
            <a:r>
              <a:rPr lang="en-GB" noProof="0" dirty="0" err="1"/>
              <a:t>Deuxième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2"/>
            <a:r>
              <a:rPr lang="en-GB" noProof="0" dirty="0" err="1"/>
              <a:t>Troisième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r>
              <a:rPr lang="en-GB" noProof="0" dirty="0"/>
              <a:t>
</a:t>
            </a:r>
            <a:r>
              <a:rPr lang="en-GB" noProof="0" dirty="0" err="1"/>
              <a:t>Quatrième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r>
              <a:rPr lang="en-GB" noProof="0" dirty="0"/>
              <a:t>
</a:t>
            </a:r>
            <a:r>
              <a:rPr lang="en-GB" noProof="0" dirty="0" err="1"/>
              <a:t>Cinquième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221413" y="2778452"/>
            <a:ext cx="3341052" cy="9115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lang="fr-FR" noProof="0"/>
              <a:t>MSE-433</a:t>
            </a:r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115989" y="1874064"/>
            <a:ext cx="3543260" cy="5127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GB" noProof="0"/>
              <a:t>Speaker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31238" y="195263"/>
            <a:ext cx="512762" cy="163552"/>
          </a:xfrm>
          <a:prstGeom prst="rect">
            <a:avLst/>
          </a:prstGeom>
        </p:spPr>
        <p:txBody>
          <a:bodyPr vert="horz" lIns="90000" tIns="0" rIns="90000" bIns="0" rtlCol="0" anchor="t"/>
          <a:lstStyle>
            <a:lvl1pPr algn="ctr">
              <a:defRPr sz="700" b="1">
                <a:solidFill>
                  <a:schemeClr val="tx1"/>
                </a:solidFill>
                <a:latin typeface="+mj-lt"/>
              </a:defRPr>
            </a:lvl1pPr>
          </a:lstStyle>
          <a:p>
            <a:fld id="{E1E1CD7C-2161-7D43-862E-CE4C333CD873}" type="slidenum">
              <a:rPr lang="en-GB" noProof="0" smtClean="0"/>
              <a:pPr/>
              <a:t>‹#›</a:t>
            </a:fld>
            <a:endParaRPr lang="en-GB" noProof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17E6E68-87EB-C34E-85D5-C26372DFEC99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30273" y="132334"/>
            <a:ext cx="653952" cy="28302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5D7A1C0-94CD-D94F-A99F-21847E542637}"/>
              </a:ext>
            </a:extLst>
          </p:cNvPr>
          <p:cNvSpPr/>
          <p:nvPr userDrawn="1"/>
        </p:nvSpPr>
        <p:spPr>
          <a:xfrm rot="16200000">
            <a:off x="430003" y="4897709"/>
            <a:ext cx="45719" cy="597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486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4" r:id="rId2"/>
    <p:sldLayoutId id="2147483663" r:id="rId3"/>
    <p:sldLayoutId id="2147483681" r:id="rId4"/>
    <p:sldLayoutId id="2147483673" r:id="rId5"/>
    <p:sldLayoutId id="2147483685" r:id="rId6"/>
    <p:sldLayoutId id="2147483662" r:id="rId7"/>
    <p:sldLayoutId id="2147483674" r:id="rId8"/>
    <p:sldLayoutId id="2147483675" r:id="rId9"/>
    <p:sldLayoutId id="2147483676" r:id="rId10"/>
    <p:sldLayoutId id="2147483664" r:id="rId11"/>
    <p:sldLayoutId id="2147483666" r:id="rId12"/>
    <p:sldLayoutId id="2147483677" r:id="rId13"/>
    <p:sldLayoutId id="2147483678" r:id="rId14"/>
    <p:sldLayoutId id="2147483679" r:id="rId15"/>
    <p:sldLayoutId id="2147483667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685800" rtl="0" eaLnBrk="1" latinLnBrk="0" hangingPunct="1">
        <a:lnSpc>
          <a:spcPct val="80000"/>
        </a:lnSpc>
        <a:spcBef>
          <a:spcPct val="0"/>
        </a:spcBef>
        <a:buNone/>
        <a:defRPr sz="3200" b="1" i="0" kern="1000" spc="-70" baseline="0">
          <a:solidFill>
            <a:schemeClr val="tx1"/>
          </a:solidFill>
          <a:latin typeface="Franklin Gothic Demi Cond" panose="020B0706030402020204" pitchFamily="34" charset="0"/>
          <a:ea typeface="Roboto Black" panose="02000000000000000000" pitchFamily="2" charset="0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accent1"/>
        </a:buClr>
        <a:buSzPct val="90000"/>
        <a:buFont typeface="Wingdings" pitchFamily="2" charset="2"/>
        <a:buChar char="§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SzPct val="90000"/>
        <a:buFont typeface="Wingdings" pitchFamily="2" charset="2"/>
        <a:buChar char="§"/>
        <a:defRPr sz="15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126" userDrawn="1">
          <p15:clr>
            <a:srgbClr val="F26B43"/>
          </p15:clr>
        </p15:guide>
        <p15:guide id="3" pos="5602" userDrawn="1">
          <p15:clr>
            <a:srgbClr val="F26B43"/>
          </p15:clr>
        </p15:guide>
        <p15:guide id="4" pos="2880" userDrawn="1">
          <p15:clr>
            <a:srgbClr val="F26B43"/>
          </p15:clr>
        </p15:guide>
        <p15:guide id="5" orient="horz" pos="123" userDrawn="1">
          <p15:clr>
            <a:srgbClr val="F26B43"/>
          </p15:clr>
        </p15:guide>
        <p15:guide id="6" orient="horz" pos="3117" userDrawn="1">
          <p15:clr>
            <a:srgbClr val="F26B43"/>
          </p15:clr>
        </p15:guide>
        <p15:guide id="7" pos="570" userDrawn="1">
          <p15:clr>
            <a:srgbClr val="F26B43"/>
          </p15:clr>
        </p15:guide>
        <p15:guide id="8" pos="1155" userDrawn="1">
          <p15:clr>
            <a:srgbClr val="F26B43"/>
          </p15:clr>
        </p15:guide>
        <p15:guide id="9" pos="1728" userDrawn="1">
          <p15:clr>
            <a:srgbClr val="F26B43"/>
          </p15:clr>
        </p15:guide>
        <p15:guide id="10" pos="2304" userDrawn="1">
          <p15:clr>
            <a:srgbClr val="F26B43"/>
          </p15:clr>
        </p15:guide>
        <p15:guide id="11" pos="3456" userDrawn="1">
          <p15:clr>
            <a:srgbClr val="F26B43"/>
          </p15:clr>
        </p15:guide>
        <p15:guide id="12" pos="4035" userDrawn="1">
          <p15:clr>
            <a:srgbClr val="F26B43"/>
          </p15:clr>
        </p15:guide>
        <p15:guide id="13" pos="4608" userDrawn="1">
          <p15:clr>
            <a:srgbClr val="F26B43"/>
          </p15:clr>
        </p15:guide>
        <p15:guide id="14" pos="5180" userDrawn="1">
          <p15:clr>
            <a:srgbClr val="F26B43"/>
          </p15:clr>
        </p15:guide>
        <p15:guide id="15" orient="horz" pos="490" userDrawn="1">
          <p15:clr>
            <a:srgbClr val="F26B43"/>
          </p15:clr>
        </p15:guide>
        <p15:guide id="16" orient="horz" pos="985" userDrawn="1">
          <p15:clr>
            <a:srgbClr val="F26B43"/>
          </p15:clr>
        </p15:guide>
        <p15:guide id="17" orient="horz" pos="1475" userDrawn="1">
          <p15:clr>
            <a:srgbClr val="F26B43"/>
          </p15:clr>
        </p15:guide>
        <p15:guide id="18" orient="horz" pos="1962" userDrawn="1">
          <p15:clr>
            <a:srgbClr val="F26B43"/>
          </p15:clr>
        </p15:guide>
        <p15:guide id="19" orient="horz" pos="2458" userDrawn="1">
          <p15:clr>
            <a:srgbClr val="F26B43"/>
          </p15:clr>
        </p15:guide>
        <p15:guide id="20" orient="horz" pos="2950" userDrawn="1">
          <p15:clr>
            <a:srgbClr val="F26B43"/>
          </p15:clr>
        </p15:guide>
        <p15:guide id="21" pos="5437" userDrawn="1">
          <p15:clr>
            <a:srgbClr val="F26B43"/>
          </p15:clr>
        </p15:guide>
        <p15:guide id="22" orient="horz" userDrawn="1">
          <p15:clr>
            <a:srgbClr val="F26B43"/>
          </p15:clr>
        </p15:guide>
        <p15:guide id="23" pos="5760" userDrawn="1">
          <p15:clr>
            <a:srgbClr val="F26B43"/>
          </p15:clr>
        </p15:guide>
        <p15:guide id="24" orient="horz" pos="3240" userDrawn="1">
          <p15:clr>
            <a:srgbClr val="F26B43"/>
          </p15:clr>
        </p15:guide>
        <p15:guide id="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pour une image  6">
            <a:extLst>
              <a:ext uri="{FF2B5EF4-FFF2-40B4-BE49-F238E27FC236}">
                <a16:creationId xmlns:a16="http://schemas.microsoft.com/office/drawing/2014/main" id="{E960A335-C256-A843-B598-1911C29BAB6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7675" b="7675"/>
          <a:stretch>
            <a:fillRect/>
          </a:stretch>
        </p:blipFill>
        <p:spPr/>
      </p:pic>
      <p:sp>
        <p:nvSpPr>
          <p:cNvPr id="9" name="Titre 8">
            <a:extLst>
              <a:ext uri="{FF2B5EF4-FFF2-40B4-BE49-F238E27FC236}">
                <a16:creationId xmlns:a16="http://schemas.microsoft.com/office/drawing/2014/main" id="{6AF2DA65-CF00-774A-9D7C-EEFA627B21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24390" y="973394"/>
            <a:ext cx="2519610" cy="2151528"/>
          </a:xfrm>
        </p:spPr>
        <p:txBody>
          <a:bodyPr>
            <a:normAutofit/>
          </a:bodyPr>
          <a:lstStyle/>
          <a:p>
            <a:r>
              <a:rPr lang="fr-FR" sz="4400" dirty="0"/>
              <a:t>MSE-433</a:t>
            </a:r>
            <a:br>
              <a:rPr lang="fr-FR" sz="4400" dirty="0"/>
            </a:br>
            <a:r>
              <a:rPr lang="fr-FR" sz="4400" dirty="0" err="1"/>
              <a:t>Debates</a:t>
            </a:r>
            <a:endParaRPr lang="fr-FR" sz="4400" dirty="0"/>
          </a:p>
        </p:txBody>
      </p:sp>
      <p:sp>
        <p:nvSpPr>
          <p:cNvPr id="10" name="Sous-titre 9">
            <a:extLst>
              <a:ext uri="{FF2B5EF4-FFF2-40B4-BE49-F238E27FC236}">
                <a16:creationId xmlns:a16="http://schemas.microsoft.com/office/drawing/2014/main" id="{2F4A7CFE-65FA-E249-9125-D938BCA440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96432" y="3124922"/>
            <a:ext cx="4832721" cy="1568450"/>
          </a:xfrm>
        </p:spPr>
        <p:txBody>
          <a:bodyPr lIns="90000">
            <a:normAutofit/>
          </a:bodyPr>
          <a:lstStyle/>
          <a:p>
            <a:r>
              <a:rPr lang="fr-FR" sz="1400" b="1" dirty="0" err="1"/>
              <a:t>Debate</a:t>
            </a:r>
            <a:r>
              <a:rPr lang="fr-FR" sz="1400" b="1" dirty="0"/>
              <a:t> n°</a:t>
            </a:r>
          </a:p>
          <a:p>
            <a:r>
              <a:rPr lang="fr-FR" sz="1400" dirty="0" err="1"/>
              <a:t>Your</a:t>
            </a:r>
            <a:r>
              <a:rPr lang="fr-FR" sz="1400" dirty="0"/>
              <a:t> </a:t>
            </a:r>
            <a:r>
              <a:rPr lang="fr-FR" sz="1400" dirty="0" err="1"/>
              <a:t>debate</a:t>
            </a:r>
            <a:r>
              <a:rPr lang="fr-FR" sz="1400" dirty="0"/>
              <a:t> </a:t>
            </a:r>
            <a:r>
              <a:rPr lang="fr-FR" sz="1400" dirty="0" err="1"/>
              <a:t>title</a:t>
            </a:r>
            <a:r>
              <a:rPr lang="fr-FR" sz="1400" dirty="0"/>
              <a:t> (</a:t>
            </a:r>
            <a:r>
              <a:rPr lang="fr-FR" sz="1400" dirty="0" err="1"/>
              <a:t>same</a:t>
            </a:r>
            <a:r>
              <a:rPr lang="fr-FR" sz="1400" dirty="0"/>
              <a:t> as in the </a:t>
            </a:r>
            <a:r>
              <a:rPr lang="fr-FR" sz="1400" dirty="0" err="1"/>
              <a:t>following</a:t>
            </a:r>
            <a:r>
              <a:rPr lang="fr-FR" sz="1400"/>
              <a:t> slides)</a:t>
            </a:r>
            <a:endParaRPr lang="fr-FR" sz="1400" dirty="0"/>
          </a:p>
          <a:p>
            <a:r>
              <a:rPr lang="fr-FR" sz="1400" dirty="0" err="1"/>
              <a:t>Your</a:t>
            </a:r>
            <a:r>
              <a:rPr lang="fr-FR" sz="1400" dirty="0"/>
              <a:t> </a:t>
            </a:r>
            <a:r>
              <a:rPr lang="fr-FR" sz="1400" dirty="0" err="1"/>
              <a:t>name</a:t>
            </a:r>
            <a:endParaRPr lang="fr-FR" sz="1400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AF0A55C-66AB-F046-AA02-AFC919A1C19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24390" y="4683125"/>
            <a:ext cx="1828800" cy="460375"/>
          </a:xfrm>
        </p:spPr>
        <p:txBody>
          <a:bodyPr/>
          <a:lstStyle/>
          <a:p>
            <a:r>
              <a:rPr lang="fr-FR" b="1" dirty="0" err="1"/>
              <a:t>Debate</a:t>
            </a:r>
            <a:r>
              <a:rPr lang="fr-FR" b="1" dirty="0"/>
              <a:t> date</a:t>
            </a:r>
          </a:p>
        </p:txBody>
      </p:sp>
    </p:spTree>
    <p:extLst>
      <p:ext uri="{BB962C8B-B14F-4D97-AF65-F5344CB8AC3E}">
        <p14:creationId xmlns:p14="http://schemas.microsoft.com/office/powerpoint/2010/main" val="2130171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FF7880-470F-8A6C-1D26-CA90A299BF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0946A5-3618-0AC3-2A87-9652D9938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MSE-433</a:t>
            </a:r>
            <a:endParaRPr lang="fr-FR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32CECE4-9F4D-ADF5-B95E-A629CF484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</a:t>
            </a:r>
            <a:endParaRPr lang="fr-FR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5DEFB8D-0B53-6B81-60DF-6A98307A2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10</a:t>
            </a:fld>
            <a:endParaRPr lang="fr-FR" dirty="0"/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977E431E-A284-BB48-229A-2BCF6C03BB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1320893"/>
              </p:ext>
            </p:extLst>
          </p:nvPr>
        </p:nvGraphicFramePr>
        <p:xfrm>
          <a:off x="904875" y="519404"/>
          <a:ext cx="7416180" cy="40486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4045">
                  <a:extLst>
                    <a:ext uri="{9D8B030D-6E8A-4147-A177-3AD203B41FA5}">
                      <a16:colId xmlns:a16="http://schemas.microsoft.com/office/drawing/2014/main" val="3462253864"/>
                    </a:ext>
                  </a:extLst>
                </a:gridCol>
                <a:gridCol w="1854045">
                  <a:extLst>
                    <a:ext uri="{9D8B030D-6E8A-4147-A177-3AD203B41FA5}">
                      <a16:colId xmlns:a16="http://schemas.microsoft.com/office/drawing/2014/main" val="4008153161"/>
                    </a:ext>
                  </a:extLst>
                </a:gridCol>
                <a:gridCol w="2191742">
                  <a:extLst>
                    <a:ext uri="{9D8B030D-6E8A-4147-A177-3AD203B41FA5}">
                      <a16:colId xmlns:a16="http://schemas.microsoft.com/office/drawing/2014/main" val="2940213313"/>
                    </a:ext>
                  </a:extLst>
                </a:gridCol>
                <a:gridCol w="1516348">
                  <a:extLst>
                    <a:ext uri="{9D8B030D-6E8A-4147-A177-3AD203B41FA5}">
                      <a16:colId xmlns:a16="http://schemas.microsoft.com/office/drawing/2014/main" val="2013741204"/>
                    </a:ext>
                  </a:extLst>
                </a:gridCol>
              </a:tblGrid>
              <a:tr h="786557">
                <a:tc gridSpan="4">
                  <a:txBody>
                    <a:bodyPr/>
                    <a:lstStyle/>
                    <a:p>
                      <a:r>
                        <a:rPr lang="en-US" altLang="zh-CN" sz="1200" dirty="0"/>
                        <a:t>12</a:t>
                      </a:r>
                      <a:r>
                        <a:rPr lang="en-US" altLang="zh-CN" sz="1200" baseline="30000" dirty="0"/>
                        <a:t>th</a:t>
                      </a:r>
                      <a:r>
                        <a:rPr lang="en-US" altLang="zh-CN" sz="1200" dirty="0"/>
                        <a:t> May Debate 8 (MDW with IMD, Claire)</a:t>
                      </a:r>
                    </a:p>
                    <a:p>
                      <a:endParaRPr lang="en-US" altLang="zh-CN" sz="1200" dirty="0"/>
                    </a:p>
                    <a:p>
                      <a:r>
                        <a:rPr lang="en-US" altLang="zh-CN" sz="1100" dirty="0"/>
                        <a:t>How to quantify humanity's progression: discuss GDP as a measure of prosperity / economic growth?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8650144"/>
                  </a:ext>
                </a:extLst>
              </a:tr>
              <a:tr h="346418">
                <a:tc>
                  <a:txBody>
                    <a:bodyPr/>
                    <a:lstStyle/>
                    <a:p>
                      <a:endParaRPr lang="zh-CN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5898821"/>
                  </a:ext>
                </a:extLst>
              </a:tr>
              <a:tr h="346418"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First name</a:t>
                      </a:r>
                      <a:endParaRPr lang="en-GB" sz="1200" b="1" dirty="0">
                        <a:effectLst/>
                      </a:endParaRPr>
                    </a:p>
                  </a:txBody>
                  <a:tcPr marL="19050" marR="19050" marT="0" marB="19050" anchor="b"/>
                </a:tc>
                <a:tc>
                  <a:txBody>
                    <a:bodyPr/>
                    <a:lstStyle/>
                    <a:p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Last name</a:t>
                      </a:r>
                      <a:endParaRPr lang="en-GB" sz="1200" b="1">
                        <a:effectLst/>
                      </a:endParaRPr>
                    </a:p>
                  </a:txBody>
                  <a:tcPr marL="19050" marR="19050" marT="0" marB="19050" anchor="b"/>
                </a:tc>
                <a:tc>
                  <a:txBody>
                    <a:bodyPr/>
                    <a:lstStyle/>
                    <a:p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Email address</a:t>
                      </a:r>
                      <a:endParaRPr lang="en-GB" sz="1200" b="1">
                        <a:effectLst/>
                      </a:endParaRPr>
                    </a:p>
                  </a:txBody>
                  <a:tcPr marL="19050" marR="19050" marT="0" marB="19050" anchor="b"/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Order of presentations</a:t>
                      </a:r>
                      <a:endParaRPr lang="en-GB" sz="1200" b="1" dirty="0">
                        <a:effectLst/>
                      </a:endParaRPr>
                    </a:p>
                  </a:txBody>
                  <a:tcPr marL="19050" marR="19050" marT="0" marB="19050" anchor="b"/>
                </a:tc>
                <a:extLst>
                  <a:ext uri="{0D108BD9-81ED-4DB2-BD59-A6C34878D82A}">
                    <a16:rowId xmlns:a16="http://schemas.microsoft.com/office/drawing/2014/main" val="3289982844"/>
                  </a:ext>
                </a:extLst>
              </a:tr>
              <a:tr h="367788">
                <a:tc>
                  <a:txBody>
                    <a:bodyPr/>
                    <a:lstStyle/>
                    <a:p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Anita Valentina</a:t>
                      </a:r>
                      <a:endParaRPr lang="en-GB" sz="1200">
                        <a:effectLst/>
                      </a:endParaRPr>
                    </a:p>
                  </a:txBody>
                  <a:tcPr marL="18329" marR="18329" marT="0" marB="18329" anchor="b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Manzolini</a:t>
                      </a:r>
                      <a:endParaRPr lang="en-GB" sz="1200">
                        <a:effectLst/>
                      </a:endParaRPr>
                    </a:p>
                  </a:txBody>
                  <a:tcPr marL="18329" marR="18329" marT="0" marB="18329" anchor="b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anita.manzolini@epfl.ch</a:t>
                      </a:r>
                      <a:endParaRPr lang="en-GB" sz="1200">
                        <a:effectLst/>
                      </a:endParaRPr>
                    </a:p>
                  </a:txBody>
                  <a:tcPr marL="18329" marR="18329" marT="0" marB="18329" anchor="b"/>
                </a:tc>
                <a:tc>
                  <a:txBody>
                    <a:bodyPr/>
                    <a:lstStyle/>
                    <a:p>
                      <a:r>
                        <a:rPr lang="en-CH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CH" sz="1200">
                        <a:effectLst/>
                      </a:endParaRPr>
                    </a:p>
                  </a:txBody>
                  <a:tcPr marL="19050" marR="19050" marT="0" marB="19050" anchor="b"/>
                </a:tc>
                <a:extLst>
                  <a:ext uri="{0D108BD9-81ED-4DB2-BD59-A6C34878D82A}">
                    <a16:rowId xmlns:a16="http://schemas.microsoft.com/office/drawing/2014/main" val="1810368828"/>
                  </a:ext>
                </a:extLst>
              </a:tr>
              <a:tr h="367788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Alexandre Antoine</a:t>
                      </a:r>
                      <a:endParaRPr lang="en-GB" sz="1200" dirty="0">
                        <a:effectLst/>
                      </a:endParaRPr>
                    </a:p>
                  </a:txBody>
                  <a:tcPr marL="18329" marR="18329" marT="0" marB="18329" anchor="b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Hivorel</a:t>
                      </a:r>
                      <a:endParaRPr lang="en-GB" sz="1200">
                        <a:effectLst/>
                      </a:endParaRPr>
                    </a:p>
                  </a:txBody>
                  <a:tcPr marL="18329" marR="18329" marT="0" marB="18329" anchor="b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alexandre.hivorel@epfl.ch</a:t>
                      </a:r>
                      <a:endParaRPr lang="en-GB" sz="1200" dirty="0">
                        <a:effectLst/>
                      </a:endParaRPr>
                    </a:p>
                  </a:txBody>
                  <a:tcPr marL="18329" marR="18329" marT="0" marB="18329" anchor="b"/>
                </a:tc>
                <a:tc>
                  <a:txBody>
                    <a:bodyPr/>
                    <a:lstStyle/>
                    <a:p>
                      <a:r>
                        <a:rPr lang="fr-CH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CH" sz="1200" dirty="0">
                        <a:effectLst/>
                      </a:endParaRPr>
                    </a:p>
                  </a:txBody>
                  <a:tcPr marL="19050" marR="19050" marT="0" marB="19050" anchor="b"/>
                </a:tc>
                <a:extLst>
                  <a:ext uri="{0D108BD9-81ED-4DB2-BD59-A6C34878D82A}">
                    <a16:rowId xmlns:a16="http://schemas.microsoft.com/office/drawing/2014/main" val="1745850212"/>
                  </a:ext>
                </a:extLst>
              </a:tr>
              <a:tr h="367788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Yuki</a:t>
                      </a:r>
                      <a:endParaRPr lang="en-GB" sz="1200" dirty="0">
                        <a:effectLst/>
                      </a:endParaRPr>
                    </a:p>
                  </a:txBody>
                  <a:tcPr marL="16285" marR="16285" marT="0" marB="16285" anchor="b"/>
                </a:tc>
                <a:tc>
                  <a:txBody>
                    <a:bodyPr/>
                    <a:lstStyle/>
                    <a:p>
                      <a:r>
                        <a:rPr lang="en-GB" sz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Sadakane</a:t>
                      </a:r>
                      <a:endParaRPr lang="en-GB" sz="1200" dirty="0">
                        <a:effectLst/>
                      </a:endParaRPr>
                    </a:p>
                  </a:txBody>
                  <a:tcPr marL="16285" marR="16285" marT="0" marB="16285" anchor="b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yuki.sadakane@epfl.ch</a:t>
                      </a:r>
                      <a:endParaRPr lang="en-GB" sz="1200" dirty="0">
                        <a:effectLst/>
                      </a:endParaRPr>
                    </a:p>
                  </a:txBody>
                  <a:tcPr marL="16285" marR="16285" marT="0" marB="16285" anchor="b"/>
                </a:tc>
                <a:tc>
                  <a:txBody>
                    <a:bodyPr/>
                    <a:lstStyle/>
                    <a:p>
                      <a:r>
                        <a:rPr lang="fr-CH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CH" sz="1200" dirty="0">
                        <a:effectLst/>
                      </a:endParaRPr>
                    </a:p>
                  </a:txBody>
                  <a:tcPr marL="19050" marR="19050" marT="0" marB="19050" anchor="b"/>
                </a:tc>
                <a:extLst>
                  <a:ext uri="{0D108BD9-81ED-4DB2-BD59-A6C34878D82A}">
                    <a16:rowId xmlns:a16="http://schemas.microsoft.com/office/drawing/2014/main" val="422737718"/>
                  </a:ext>
                </a:extLst>
              </a:tr>
              <a:tr h="367788">
                <a:tc>
                  <a:txBody>
                    <a:bodyPr/>
                    <a:lstStyle/>
                    <a:p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Danilo</a:t>
                      </a:r>
                      <a:endParaRPr lang="en-GB" sz="1200">
                        <a:effectLst/>
                      </a:endParaRPr>
                    </a:p>
                  </a:txBody>
                  <a:tcPr marL="18329" marR="18329" marT="0" marB="18329" anchor="b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Aliotta</a:t>
                      </a:r>
                      <a:endParaRPr lang="en-GB" sz="1200">
                        <a:effectLst/>
                      </a:endParaRPr>
                    </a:p>
                  </a:txBody>
                  <a:tcPr marL="18329" marR="18329" marT="0" marB="18329" anchor="b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danilo.aliotta@epfl.ch</a:t>
                      </a:r>
                      <a:endParaRPr lang="en-GB" sz="1200">
                        <a:effectLst/>
                      </a:endParaRPr>
                    </a:p>
                  </a:txBody>
                  <a:tcPr marL="18329" marR="18329" marT="0" marB="18329" anchor="b"/>
                </a:tc>
                <a:tc>
                  <a:txBody>
                    <a:bodyPr/>
                    <a:lstStyle/>
                    <a:p>
                      <a:r>
                        <a:rPr lang="fr-CH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CH" sz="1200" dirty="0">
                        <a:effectLst/>
                      </a:endParaRPr>
                    </a:p>
                  </a:txBody>
                  <a:tcPr marL="19050" marR="19050" marT="0" marB="19050" anchor="b"/>
                </a:tc>
                <a:extLst>
                  <a:ext uri="{0D108BD9-81ED-4DB2-BD59-A6C34878D82A}">
                    <a16:rowId xmlns:a16="http://schemas.microsoft.com/office/drawing/2014/main" val="26633839"/>
                  </a:ext>
                </a:extLst>
              </a:tr>
              <a:tr h="367788">
                <a:tc>
                  <a:txBody>
                    <a:bodyPr/>
                    <a:lstStyle/>
                    <a:p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Osama</a:t>
                      </a:r>
                      <a:endParaRPr lang="en-GB" sz="1200">
                        <a:effectLst/>
                      </a:endParaRPr>
                    </a:p>
                  </a:txBody>
                  <a:tcPr marL="18329" marR="18329" marT="0" marB="18329" anchor="b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Ounallah Khamis</a:t>
                      </a:r>
                      <a:endParaRPr lang="en-GB" sz="1200">
                        <a:effectLst/>
                      </a:endParaRPr>
                    </a:p>
                  </a:txBody>
                  <a:tcPr marL="18329" marR="18329" marT="0" marB="18329" anchor="b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osama.ounallahkhamis@epfl.ch</a:t>
                      </a:r>
                      <a:endParaRPr lang="en-GB" sz="1200">
                        <a:effectLst/>
                      </a:endParaRPr>
                    </a:p>
                  </a:txBody>
                  <a:tcPr marL="18329" marR="18329" marT="0" marB="18329" anchor="b"/>
                </a:tc>
                <a:tc>
                  <a:txBody>
                    <a:bodyPr/>
                    <a:lstStyle/>
                    <a:p>
                      <a:r>
                        <a:rPr lang="fr-CH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CH" sz="1200" dirty="0">
                        <a:effectLst/>
                      </a:endParaRPr>
                    </a:p>
                  </a:txBody>
                  <a:tcPr marL="19050" marR="19050" marT="0" marB="19050" anchor="b"/>
                </a:tc>
                <a:extLst>
                  <a:ext uri="{0D108BD9-81ED-4DB2-BD59-A6C34878D82A}">
                    <a16:rowId xmlns:a16="http://schemas.microsoft.com/office/drawing/2014/main" val="1357986217"/>
                  </a:ext>
                </a:extLst>
              </a:tr>
              <a:tr h="365146">
                <a:tc>
                  <a:txBody>
                    <a:bodyPr/>
                    <a:lstStyle/>
                    <a:p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Candice Mathilde</a:t>
                      </a:r>
                      <a:endParaRPr lang="en-GB" sz="1200">
                        <a:effectLst/>
                      </a:endParaRPr>
                    </a:p>
                  </a:txBody>
                  <a:tcPr marL="18329" marR="18329" marT="0" marB="18329" anchor="b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Guilbaud</a:t>
                      </a:r>
                      <a:endParaRPr lang="en-GB" sz="1200">
                        <a:effectLst/>
                      </a:endParaRPr>
                    </a:p>
                  </a:txBody>
                  <a:tcPr marL="18329" marR="18329" marT="0" marB="18329" anchor="b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candice.guilbaud@epfl.ch</a:t>
                      </a:r>
                      <a:endParaRPr lang="en-GB" sz="1200">
                        <a:effectLst/>
                      </a:endParaRPr>
                    </a:p>
                  </a:txBody>
                  <a:tcPr marL="18329" marR="18329" marT="0" marB="18329" anchor="b"/>
                </a:tc>
                <a:tc>
                  <a:txBody>
                    <a:bodyPr/>
                    <a:lstStyle/>
                    <a:p>
                      <a:r>
                        <a:rPr lang="fr-CH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en-CH" sz="1200" dirty="0">
                        <a:effectLst/>
                      </a:endParaRPr>
                    </a:p>
                  </a:txBody>
                  <a:tcPr marL="16285" marR="16285" marT="0" marB="16285" anchor="b"/>
                </a:tc>
                <a:extLst>
                  <a:ext uri="{0D108BD9-81ED-4DB2-BD59-A6C34878D82A}">
                    <a16:rowId xmlns:a16="http://schemas.microsoft.com/office/drawing/2014/main" val="2159080491"/>
                  </a:ext>
                </a:extLst>
              </a:tr>
              <a:tr h="365146">
                <a:tc>
                  <a:txBody>
                    <a:bodyPr/>
                    <a:lstStyle/>
                    <a:p>
                      <a:r>
                        <a:rPr lang="en-GB" sz="1200" b="0" dirty="0">
                          <a:solidFill>
                            <a:srgbClr val="07070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Soheil</a:t>
                      </a:r>
                    </a:p>
                  </a:txBody>
                  <a:tcPr marL="18329" marR="18329" marT="0" marB="18329" anchor="b"/>
                </a:tc>
                <a:tc>
                  <a:txBody>
                    <a:bodyPr/>
                    <a:lstStyle/>
                    <a:p>
                      <a:r>
                        <a:rPr lang="en-GB" sz="1200" b="0" dirty="0" err="1">
                          <a:solidFill>
                            <a:srgbClr val="07070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Nasiri</a:t>
                      </a:r>
                      <a:endParaRPr lang="en-GB" sz="1200" b="0" dirty="0">
                        <a:solidFill>
                          <a:srgbClr val="070707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329" marR="18329" marT="0" marB="18329" anchor="b"/>
                </a:tc>
                <a:tc>
                  <a:txBody>
                    <a:bodyPr/>
                    <a:lstStyle/>
                    <a:p>
                      <a:r>
                        <a:rPr lang="en-GB" sz="1200" b="0" dirty="0">
                          <a:solidFill>
                            <a:srgbClr val="07070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Soheil.nasiri@epfl.ch</a:t>
                      </a:r>
                    </a:p>
                  </a:txBody>
                  <a:tcPr marL="18329" marR="18329" marT="0" marB="18329" anchor="b"/>
                </a:tc>
                <a:tc>
                  <a:txBody>
                    <a:bodyPr/>
                    <a:lstStyle/>
                    <a:p>
                      <a:r>
                        <a:rPr lang="is-IS" sz="1200" b="0" dirty="0">
                          <a:solidFill>
                            <a:srgbClr val="07070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n-CH" sz="1200" b="0" dirty="0">
                        <a:solidFill>
                          <a:srgbClr val="070707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6285" marR="16285" marT="0" marB="16285" anchor="b"/>
                </a:tc>
                <a:extLst>
                  <a:ext uri="{0D108BD9-81ED-4DB2-BD59-A6C34878D82A}">
                    <a16:rowId xmlns:a16="http://schemas.microsoft.com/office/drawing/2014/main" val="18024732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5466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close-up of a person&#10;&#10;AI-generated content may be incorrect.">
            <a:extLst>
              <a:ext uri="{FF2B5EF4-FFF2-40B4-BE49-F238E27FC236}">
                <a16:creationId xmlns:a16="http://schemas.microsoft.com/office/drawing/2014/main" id="{F5053CCA-68AD-4879-E78F-8F58FD0953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14716" y="185505"/>
            <a:ext cx="648817" cy="865089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493BB8F-523D-7306-C170-1E04F487A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79553"/>
            <a:ext cx="5512109" cy="653928"/>
          </a:xfrm>
        </p:spPr>
        <p:txBody>
          <a:bodyPr>
            <a:normAutofit fontScale="90000"/>
          </a:bodyPr>
          <a:lstStyle/>
          <a:p>
            <a:r>
              <a:rPr lang="en-US" dirty="0"/>
              <a:t>Slide Title</a:t>
            </a:r>
            <a:br>
              <a:rPr lang="en-US" dirty="0"/>
            </a:br>
            <a:r>
              <a:rPr lang="en-US" sz="1800" dirty="0"/>
              <a:t>Student name: </a:t>
            </a:r>
            <a:endParaRPr lang="fr-F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D2E02B-E945-8A41-61F2-B1051700E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MSE-433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1C1650-6F1A-C38D-AF2D-172811324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</a:t>
            </a:r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18DB9F-F628-5254-E64D-C622419AC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CB171191-FEC7-DA73-1FB6-24008139249E}"/>
              </a:ext>
            </a:extLst>
          </p:cNvPr>
          <p:cNvSpPr txBox="1">
            <a:spLocks/>
          </p:cNvSpPr>
          <p:nvPr/>
        </p:nvSpPr>
        <p:spPr>
          <a:xfrm>
            <a:off x="904875" y="1563688"/>
            <a:ext cx="7496663" cy="3386772"/>
          </a:xfrm>
          <a:prstGeom prst="rect">
            <a:avLst/>
          </a:prstGeom>
        </p:spPr>
        <p:txBody>
          <a:bodyPr vert="horz" lIns="180000" tIns="45720" rIns="91440" bIns="45720" rtlCol="0">
            <a:normAutofit fontScale="92500"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90000"/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 typeface="Wingdings" pitchFamily="2" charset="2"/>
              <a:buChar char="§"/>
              <a:defRPr sz="15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You can use as many slides as you want … taking into account the 3 minutes time limit for your presentation. We recommend 3 slides.</a:t>
            </a:r>
          </a:p>
          <a:p>
            <a:endParaRPr lang="en-US" dirty="0"/>
          </a:p>
          <a:p>
            <a:r>
              <a:rPr lang="en-US" dirty="0"/>
              <a:t>You are free to use pictures, videos, graphs, text … and make sure you cite all your sources!</a:t>
            </a:r>
          </a:p>
          <a:p>
            <a:endParaRPr lang="en-US" dirty="0"/>
          </a:p>
          <a:p>
            <a:r>
              <a:rPr lang="en-US" dirty="0"/>
              <a:t>As a reminder, your debate presentation represents 10% (10 pts) of the final grade:</a:t>
            </a:r>
          </a:p>
          <a:p>
            <a:endParaRPr lang="en-US" dirty="0"/>
          </a:p>
          <a:p>
            <a:pPr marL="609600" lvl="2" indent="-26352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quality of presentation (4 pts)</a:t>
            </a:r>
          </a:p>
          <a:p>
            <a:pPr marL="609600" lvl="2" indent="-26352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presentation dynamics (3 pts)</a:t>
            </a:r>
          </a:p>
          <a:p>
            <a:pPr marL="609600" lvl="2" indent="-26352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quality / coherence of references (3 pts)</a:t>
            </a:r>
          </a:p>
          <a:p>
            <a:endParaRPr lang="en-US" dirty="0"/>
          </a:p>
          <a:p>
            <a:endParaRPr lang="en-US" dirty="0"/>
          </a:p>
          <a:p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78E302B-04EB-DAC4-0EB6-057975C0B071}"/>
              </a:ext>
            </a:extLst>
          </p:cNvPr>
          <p:cNvSpPr txBox="1"/>
          <p:nvPr/>
        </p:nvSpPr>
        <p:spPr>
          <a:xfrm rot="21375590">
            <a:off x="7680452" y="1001654"/>
            <a:ext cx="110171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Your picture</a:t>
            </a:r>
          </a:p>
        </p:txBody>
      </p:sp>
    </p:spTree>
    <p:extLst>
      <p:ext uri="{BB962C8B-B14F-4D97-AF65-F5344CB8AC3E}">
        <p14:creationId xmlns:p14="http://schemas.microsoft.com/office/powerpoint/2010/main" val="2072358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A5FDE7E-A46A-F6EF-7413-C47DC08C5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MSE-433</a:t>
            </a:r>
            <a:endParaRPr lang="fr-FR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B7F8B17-E61F-6D07-AC74-C6DEA9B56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</a:t>
            </a:r>
            <a:endParaRPr lang="fr-FR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2B33E56-2246-10A9-07E8-4AE1564B8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3</a:t>
            </a:fld>
            <a:endParaRPr lang="fr-FR" dirty="0"/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126FA9E1-AA23-B910-56F8-F2090AF183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5856063"/>
              </p:ext>
            </p:extLst>
          </p:nvPr>
        </p:nvGraphicFramePr>
        <p:xfrm>
          <a:off x="904875" y="519404"/>
          <a:ext cx="7416180" cy="33183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4045">
                  <a:extLst>
                    <a:ext uri="{9D8B030D-6E8A-4147-A177-3AD203B41FA5}">
                      <a16:colId xmlns:a16="http://schemas.microsoft.com/office/drawing/2014/main" val="3462253864"/>
                    </a:ext>
                  </a:extLst>
                </a:gridCol>
                <a:gridCol w="1854045">
                  <a:extLst>
                    <a:ext uri="{9D8B030D-6E8A-4147-A177-3AD203B41FA5}">
                      <a16:colId xmlns:a16="http://schemas.microsoft.com/office/drawing/2014/main" val="4008153161"/>
                    </a:ext>
                  </a:extLst>
                </a:gridCol>
                <a:gridCol w="1854045">
                  <a:extLst>
                    <a:ext uri="{9D8B030D-6E8A-4147-A177-3AD203B41FA5}">
                      <a16:colId xmlns:a16="http://schemas.microsoft.com/office/drawing/2014/main" val="2940213313"/>
                    </a:ext>
                  </a:extLst>
                </a:gridCol>
                <a:gridCol w="1854045">
                  <a:extLst>
                    <a:ext uri="{9D8B030D-6E8A-4147-A177-3AD203B41FA5}">
                      <a16:colId xmlns:a16="http://schemas.microsoft.com/office/drawing/2014/main" val="2013741204"/>
                    </a:ext>
                  </a:extLst>
                </a:gridCol>
              </a:tblGrid>
              <a:tr h="786557">
                <a:tc gridSpan="4">
                  <a:txBody>
                    <a:bodyPr/>
                    <a:lstStyle/>
                    <a:p>
                      <a:r>
                        <a:rPr lang="en-US" altLang="zh-CN" sz="1200" dirty="0"/>
                        <a:t>3</a:t>
                      </a:r>
                      <a:r>
                        <a:rPr lang="en-US" altLang="zh-CN" sz="1200" baseline="30000" dirty="0"/>
                        <a:t>rd</a:t>
                      </a:r>
                      <a:r>
                        <a:rPr lang="en-US" altLang="zh-CN" sz="1200" dirty="0"/>
                        <a:t>  March         Debate 1 (YL, </a:t>
                      </a:r>
                      <a:r>
                        <a:rPr lang="en-US" altLang="zh-CN" sz="1200" dirty="0" err="1"/>
                        <a:t>Brynja</a:t>
                      </a:r>
                      <a:r>
                        <a:rPr lang="en-US" altLang="zh-CN" sz="1200" dirty="0"/>
                        <a:t> with OMNIS)</a:t>
                      </a:r>
                    </a:p>
                    <a:p>
                      <a:endParaRPr lang="en-US" altLang="zh-CN" sz="1100" dirty="0"/>
                    </a:p>
                    <a:p>
                      <a:r>
                        <a:rPr lang="en-US" altLang="zh-CN" sz="1100" dirty="0"/>
                        <a:t>What are the stakeholder impacts of materials from the perspective of the global north &amp; global south?</a:t>
                      </a:r>
                      <a:endParaRPr lang="zh-CN" altLang="en-US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8650144"/>
                  </a:ext>
                </a:extLst>
              </a:tr>
              <a:tr h="346418">
                <a:tc>
                  <a:txBody>
                    <a:bodyPr/>
                    <a:lstStyle/>
                    <a:p>
                      <a:endParaRPr lang="zh-CN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5898821"/>
                  </a:ext>
                </a:extLst>
              </a:tr>
              <a:tr h="346418"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First name</a:t>
                      </a:r>
                      <a:endParaRPr lang="en-GB" sz="1200" b="1" dirty="0">
                        <a:effectLst/>
                      </a:endParaRPr>
                    </a:p>
                  </a:txBody>
                  <a:tcPr marL="19050" marR="19050" marT="0" marB="19050" anchor="b"/>
                </a:tc>
                <a:tc>
                  <a:txBody>
                    <a:bodyPr/>
                    <a:lstStyle/>
                    <a:p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Last name</a:t>
                      </a:r>
                      <a:endParaRPr lang="en-GB" sz="1200" b="1">
                        <a:effectLst/>
                      </a:endParaRPr>
                    </a:p>
                  </a:txBody>
                  <a:tcPr marL="19050" marR="19050" marT="0" marB="19050" anchor="b"/>
                </a:tc>
                <a:tc>
                  <a:txBody>
                    <a:bodyPr/>
                    <a:lstStyle/>
                    <a:p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Email address</a:t>
                      </a:r>
                      <a:endParaRPr lang="en-GB" sz="1200" b="1">
                        <a:effectLst/>
                      </a:endParaRPr>
                    </a:p>
                  </a:txBody>
                  <a:tcPr marL="19050" marR="19050" marT="0" marB="19050" anchor="b"/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Order of presentations</a:t>
                      </a:r>
                      <a:endParaRPr lang="en-GB" sz="1200" b="1" dirty="0">
                        <a:effectLst/>
                      </a:endParaRPr>
                    </a:p>
                  </a:txBody>
                  <a:tcPr marL="19050" marR="19050" marT="0" marB="19050" anchor="b"/>
                </a:tc>
                <a:extLst>
                  <a:ext uri="{0D108BD9-81ED-4DB2-BD59-A6C34878D82A}">
                    <a16:rowId xmlns:a16="http://schemas.microsoft.com/office/drawing/2014/main" val="3289982844"/>
                  </a:ext>
                </a:extLst>
              </a:tr>
              <a:tr h="367788">
                <a:tc>
                  <a:txBody>
                    <a:bodyPr/>
                    <a:lstStyle/>
                    <a:p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Wieland Maximilian</a:t>
                      </a:r>
                      <a:endParaRPr lang="en-GB" sz="1200">
                        <a:effectLst/>
                      </a:endParaRPr>
                    </a:p>
                  </a:txBody>
                  <a:tcPr marL="19050" marR="19050" marT="0" marB="19050" anchor="b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Apel</a:t>
                      </a:r>
                      <a:endParaRPr lang="en-GB" sz="1200">
                        <a:effectLst/>
                      </a:endParaRPr>
                    </a:p>
                  </a:txBody>
                  <a:tcPr marL="19050" marR="19050" marT="0" marB="19050" anchor="b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wieland.apel@epfl.ch</a:t>
                      </a:r>
                      <a:endParaRPr lang="en-GB" sz="1200">
                        <a:effectLst/>
                      </a:endParaRPr>
                    </a:p>
                  </a:txBody>
                  <a:tcPr marL="19050" marR="19050" marT="0" marB="19050" anchor="b"/>
                </a:tc>
                <a:tc>
                  <a:txBody>
                    <a:bodyPr/>
                    <a:lstStyle/>
                    <a:p>
                      <a:r>
                        <a:rPr lang="en-CH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CH" sz="1200">
                        <a:effectLst/>
                      </a:endParaRPr>
                    </a:p>
                  </a:txBody>
                  <a:tcPr marL="19050" marR="19050" marT="0" marB="19050" anchor="b"/>
                </a:tc>
                <a:extLst>
                  <a:ext uri="{0D108BD9-81ED-4DB2-BD59-A6C34878D82A}">
                    <a16:rowId xmlns:a16="http://schemas.microsoft.com/office/drawing/2014/main" val="1810368828"/>
                  </a:ext>
                </a:extLst>
              </a:tr>
              <a:tr h="367788">
                <a:tc>
                  <a:txBody>
                    <a:bodyPr/>
                    <a:lstStyle/>
                    <a:p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Quentin Raphaël Vincent</a:t>
                      </a:r>
                      <a:endParaRPr lang="en-GB" sz="1200">
                        <a:effectLst/>
                      </a:endParaRPr>
                    </a:p>
                  </a:txBody>
                  <a:tcPr marL="19050" marR="19050" marT="0" marB="19050" anchor="b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Gaillard</a:t>
                      </a:r>
                      <a:endParaRPr lang="en-GB" sz="1200">
                        <a:effectLst/>
                      </a:endParaRPr>
                    </a:p>
                  </a:txBody>
                  <a:tcPr marL="19050" marR="19050" marT="0" marB="19050" anchor="b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quentin.gaillard@epfl.ch</a:t>
                      </a:r>
                      <a:endParaRPr lang="en-GB" sz="1200">
                        <a:effectLst/>
                      </a:endParaRPr>
                    </a:p>
                  </a:txBody>
                  <a:tcPr marL="19050" marR="19050" marT="0" marB="19050" anchor="b"/>
                </a:tc>
                <a:tc>
                  <a:txBody>
                    <a:bodyPr/>
                    <a:lstStyle/>
                    <a:p>
                      <a:r>
                        <a:rPr lang="fr-CH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CH" sz="1200">
                        <a:effectLst/>
                      </a:endParaRPr>
                    </a:p>
                  </a:txBody>
                  <a:tcPr marL="19050" marR="19050" marT="0" marB="19050" anchor="b"/>
                </a:tc>
                <a:extLst>
                  <a:ext uri="{0D108BD9-81ED-4DB2-BD59-A6C34878D82A}">
                    <a16:rowId xmlns:a16="http://schemas.microsoft.com/office/drawing/2014/main" val="83431142"/>
                  </a:ext>
                </a:extLst>
              </a:tr>
              <a:tr h="367788">
                <a:tc>
                  <a:txBody>
                    <a:bodyPr/>
                    <a:lstStyle/>
                    <a:p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Yoan</a:t>
                      </a:r>
                      <a:endParaRPr lang="en-GB" sz="1200">
                        <a:effectLst/>
                      </a:endParaRPr>
                    </a:p>
                  </a:txBody>
                  <a:tcPr marL="19050" marR="19050" marT="0" marB="19050" anchor="b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Cangemi</a:t>
                      </a:r>
                      <a:endParaRPr lang="en-GB" sz="1200">
                        <a:effectLst/>
                      </a:endParaRPr>
                    </a:p>
                  </a:txBody>
                  <a:tcPr marL="19050" marR="19050" marT="0" marB="19050" anchor="b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yoan.cangemi@epfl.ch</a:t>
                      </a:r>
                      <a:endParaRPr lang="en-GB" sz="1200">
                        <a:effectLst/>
                      </a:endParaRPr>
                    </a:p>
                  </a:txBody>
                  <a:tcPr marL="19050" marR="19050" marT="0" marB="19050" anchor="b"/>
                </a:tc>
                <a:tc>
                  <a:txBody>
                    <a:bodyPr/>
                    <a:lstStyle/>
                    <a:p>
                      <a:r>
                        <a:rPr lang="fr-CH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CH" sz="1200" dirty="0">
                        <a:effectLst/>
                      </a:endParaRPr>
                    </a:p>
                  </a:txBody>
                  <a:tcPr marL="19050" marR="19050" marT="0" marB="19050" anchor="b"/>
                </a:tc>
                <a:extLst>
                  <a:ext uri="{0D108BD9-81ED-4DB2-BD59-A6C34878D82A}">
                    <a16:rowId xmlns:a16="http://schemas.microsoft.com/office/drawing/2014/main" val="1745850212"/>
                  </a:ext>
                </a:extLst>
              </a:tr>
              <a:tr h="367788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rgbClr val="07070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Maurus Sebastian</a:t>
                      </a:r>
                    </a:p>
                  </a:txBody>
                  <a:tcPr marL="19050" marR="19050" marT="0" marB="19050" anchor="b"/>
                </a:tc>
                <a:tc>
                  <a:txBody>
                    <a:bodyPr/>
                    <a:lstStyle/>
                    <a:p>
                      <a:r>
                        <a:rPr lang="en-GB" sz="1200" dirty="0" err="1">
                          <a:solidFill>
                            <a:srgbClr val="07070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Lozza</a:t>
                      </a:r>
                      <a:endParaRPr lang="en-GB" sz="1200" dirty="0">
                        <a:solidFill>
                          <a:srgbClr val="070707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9050" marR="19050" marT="0" marB="19050" anchor="b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rgbClr val="07070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Maurus.lozza@epfl.ch</a:t>
                      </a:r>
                    </a:p>
                  </a:txBody>
                  <a:tcPr marL="19050" marR="19050" marT="0" marB="19050" anchor="b"/>
                </a:tc>
                <a:tc>
                  <a:txBody>
                    <a:bodyPr/>
                    <a:lstStyle/>
                    <a:p>
                      <a:r>
                        <a:rPr lang="is-IS" sz="1200" dirty="0">
                          <a:effectLst/>
                        </a:rPr>
                        <a:t>4</a:t>
                      </a:r>
                      <a:endParaRPr lang="en-CH" sz="1200" dirty="0">
                        <a:effectLst/>
                      </a:endParaRPr>
                    </a:p>
                  </a:txBody>
                  <a:tcPr marL="19050" marR="19050" marT="0" marB="19050" anchor="b"/>
                </a:tc>
                <a:extLst>
                  <a:ext uri="{0D108BD9-81ED-4DB2-BD59-A6C34878D82A}">
                    <a16:rowId xmlns:a16="http://schemas.microsoft.com/office/drawing/2014/main" val="422737718"/>
                  </a:ext>
                </a:extLst>
              </a:tr>
              <a:tr h="367788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Claire Liliane Marie</a:t>
                      </a:r>
                      <a:endParaRPr lang="en-GB" sz="1200" dirty="0">
                        <a:effectLst/>
                      </a:endParaRPr>
                    </a:p>
                  </a:txBody>
                  <a:tcPr marL="16285" marR="16285" marT="0" marB="16285" anchor="b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Pinson</a:t>
                      </a:r>
                      <a:endParaRPr lang="en-GB" sz="1200" dirty="0">
                        <a:effectLst/>
                      </a:endParaRPr>
                    </a:p>
                  </a:txBody>
                  <a:tcPr marL="16285" marR="16285" marT="0" marB="16285" anchor="b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claire.pinson@epfl.ch</a:t>
                      </a:r>
                      <a:endParaRPr lang="en-GB" sz="1200" dirty="0">
                        <a:effectLst/>
                      </a:endParaRPr>
                    </a:p>
                  </a:txBody>
                  <a:tcPr marL="16285" marR="16285" marT="0" marB="16285" anchor="b"/>
                </a:tc>
                <a:tc>
                  <a:txBody>
                    <a:bodyPr/>
                    <a:lstStyle/>
                    <a:p>
                      <a:r>
                        <a:rPr lang="fr-CH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CH" sz="1200" dirty="0">
                        <a:effectLst/>
                      </a:endParaRPr>
                    </a:p>
                  </a:txBody>
                  <a:tcPr marL="19050" marR="19050" marT="0" marB="19050" anchor="b"/>
                </a:tc>
                <a:extLst>
                  <a:ext uri="{0D108BD9-81ED-4DB2-BD59-A6C34878D82A}">
                    <a16:rowId xmlns:a16="http://schemas.microsoft.com/office/drawing/2014/main" val="13579862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121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57B584-1EA2-8DC7-1A1C-825D2A9177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1358393-219C-136B-97B1-CD14AFD10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MSE-433</a:t>
            </a:r>
            <a:endParaRPr lang="fr-FR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52E76C-A983-95FF-48E0-B9BB8999F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</a:t>
            </a:r>
            <a:endParaRPr lang="fr-FR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E54A715-52C7-68F8-9FDB-E60220837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4</a:t>
            </a:fld>
            <a:endParaRPr lang="fr-FR" dirty="0"/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62535209-E24B-96E5-18AC-877E18687A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7048758"/>
              </p:ext>
            </p:extLst>
          </p:nvPr>
        </p:nvGraphicFramePr>
        <p:xfrm>
          <a:off x="904875" y="519404"/>
          <a:ext cx="7416180" cy="33156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4045">
                  <a:extLst>
                    <a:ext uri="{9D8B030D-6E8A-4147-A177-3AD203B41FA5}">
                      <a16:colId xmlns:a16="http://schemas.microsoft.com/office/drawing/2014/main" val="3462253864"/>
                    </a:ext>
                  </a:extLst>
                </a:gridCol>
                <a:gridCol w="1456945">
                  <a:extLst>
                    <a:ext uri="{9D8B030D-6E8A-4147-A177-3AD203B41FA5}">
                      <a16:colId xmlns:a16="http://schemas.microsoft.com/office/drawing/2014/main" val="4008153161"/>
                    </a:ext>
                  </a:extLst>
                </a:gridCol>
                <a:gridCol w="2251145">
                  <a:extLst>
                    <a:ext uri="{9D8B030D-6E8A-4147-A177-3AD203B41FA5}">
                      <a16:colId xmlns:a16="http://schemas.microsoft.com/office/drawing/2014/main" val="2940213313"/>
                    </a:ext>
                  </a:extLst>
                </a:gridCol>
                <a:gridCol w="1854045">
                  <a:extLst>
                    <a:ext uri="{9D8B030D-6E8A-4147-A177-3AD203B41FA5}">
                      <a16:colId xmlns:a16="http://schemas.microsoft.com/office/drawing/2014/main" val="2013741204"/>
                    </a:ext>
                  </a:extLst>
                </a:gridCol>
              </a:tblGrid>
              <a:tr h="786557">
                <a:tc gridSpan="4">
                  <a:txBody>
                    <a:bodyPr/>
                    <a:lstStyle/>
                    <a:p>
                      <a:r>
                        <a:rPr lang="en-US" altLang="zh-CN" sz="1200" dirty="0"/>
                        <a:t>17</a:t>
                      </a:r>
                      <a:r>
                        <a:rPr lang="en-US" altLang="zh-CN" sz="1200" baseline="30000" dirty="0"/>
                        <a:t>th</a:t>
                      </a:r>
                      <a:r>
                        <a:rPr lang="en-US" altLang="zh-CN" sz="1200" dirty="0"/>
                        <a:t> March Debate 2 (YL, JB)</a:t>
                      </a:r>
                    </a:p>
                    <a:p>
                      <a:endParaRPr lang="en-US" altLang="zh-CN" sz="1200" dirty="0"/>
                    </a:p>
                    <a:p>
                      <a:r>
                        <a:rPr lang="en-US" altLang="zh-CN" sz="1100" dirty="0"/>
                        <a:t>What are the impacts of petrochemical extraction vs NetZero economies?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8650144"/>
                  </a:ext>
                </a:extLst>
              </a:tr>
              <a:tr h="346418">
                <a:tc>
                  <a:txBody>
                    <a:bodyPr/>
                    <a:lstStyle/>
                    <a:p>
                      <a:endParaRPr lang="zh-CN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5898821"/>
                  </a:ext>
                </a:extLst>
              </a:tr>
              <a:tr h="346418"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First name</a:t>
                      </a:r>
                      <a:endParaRPr lang="en-GB" sz="1200" b="1" dirty="0">
                        <a:effectLst/>
                      </a:endParaRPr>
                    </a:p>
                  </a:txBody>
                  <a:tcPr marL="19050" marR="19050" marT="0" marB="19050" anchor="b"/>
                </a:tc>
                <a:tc>
                  <a:txBody>
                    <a:bodyPr/>
                    <a:lstStyle/>
                    <a:p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Last name</a:t>
                      </a:r>
                      <a:endParaRPr lang="en-GB" sz="1200" b="1">
                        <a:effectLst/>
                      </a:endParaRPr>
                    </a:p>
                  </a:txBody>
                  <a:tcPr marL="19050" marR="19050" marT="0" marB="19050" anchor="b"/>
                </a:tc>
                <a:tc>
                  <a:txBody>
                    <a:bodyPr/>
                    <a:lstStyle/>
                    <a:p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Email address</a:t>
                      </a:r>
                      <a:endParaRPr lang="en-GB" sz="1200" b="1">
                        <a:effectLst/>
                      </a:endParaRPr>
                    </a:p>
                  </a:txBody>
                  <a:tcPr marL="19050" marR="19050" marT="0" marB="19050" anchor="b"/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Order of presentations</a:t>
                      </a:r>
                      <a:endParaRPr lang="en-GB" sz="1200" b="1" dirty="0">
                        <a:effectLst/>
                      </a:endParaRPr>
                    </a:p>
                  </a:txBody>
                  <a:tcPr marL="19050" marR="19050" marT="0" marB="19050" anchor="b"/>
                </a:tc>
                <a:extLst>
                  <a:ext uri="{0D108BD9-81ED-4DB2-BD59-A6C34878D82A}">
                    <a16:rowId xmlns:a16="http://schemas.microsoft.com/office/drawing/2014/main" val="3289982844"/>
                  </a:ext>
                </a:extLst>
              </a:tr>
              <a:tr h="367788">
                <a:tc>
                  <a:txBody>
                    <a:bodyPr/>
                    <a:lstStyle/>
                    <a:p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Natacha Helena Victoria</a:t>
                      </a:r>
                      <a:endParaRPr lang="en-GB" sz="1200">
                        <a:effectLst/>
                      </a:endParaRPr>
                    </a:p>
                  </a:txBody>
                  <a:tcPr marL="16285" marR="16285" marT="0" marB="16285" anchor="b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Kruzic</a:t>
                      </a:r>
                      <a:endParaRPr lang="en-GB" sz="1200">
                        <a:effectLst/>
                      </a:endParaRPr>
                    </a:p>
                  </a:txBody>
                  <a:tcPr marL="16285" marR="16285" marT="0" marB="16285" anchor="b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natacha.kruzic@epfl.ch</a:t>
                      </a:r>
                      <a:endParaRPr lang="en-GB" sz="1200">
                        <a:effectLst/>
                      </a:endParaRPr>
                    </a:p>
                  </a:txBody>
                  <a:tcPr marL="16285" marR="16285" marT="0" marB="16285" anchor="b"/>
                </a:tc>
                <a:tc>
                  <a:txBody>
                    <a:bodyPr/>
                    <a:lstStyle/>
                    <a:p>
                      <a:r>
                        <a:rPr lang="en-CH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CH" sz="1200">
                        <a:effectLst/>
                      </a:endParaRPr>
                    </a:p>
                  </a:txBody>
                  <a:tcPr marL="19050" marR="19050" marT="0" marB="19050" anchor="b"/>
                </a:tc>
                <a:extLst>
                  <a:ext uri="{0D108BD9-81ED-4DB2-BD59-A6C34878D82A}">
                    <a16:rowId xmlns:a16="http://schemas.microsoft.com/office/drawing/2014/main" val="1810368828"/>
                  </a:ext>
                </a:extLst>
              </a:tr>
              <a:tr h="367788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Clara</a:t>
                      </a:r>
                      <a:endParaRPr lang="en-GB" sz="1200" dirty="0">
                        <a:effectLst/>
                      </a:endParaRPr>
                    </a:p>
                  </a:txBody>
                  <a:tcPr marL="18329" marR="18329" marT="0" marB="18329" anchor="b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Guadalupe Herrera</a:t>
                      </a:r>
                      <a:endParaRPr lang="en-GB" sz="1200" dirty="0">
                        <a:effectLst/>
                      </a:endParaRPr>
                    </a:p>
                  </a:txBody>
                  <a:tcPr marL="18329" marR="18329" marT="0" marB="18329" anchor="b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clara.guadalupeherrera@epfl.ch</a:t>
                      </a:r>
                      <a:endParaRPr lang="en-GB" sz="1200" dirty="0">
                        <a:effectLst/>
                      </a:endParaRPr>
                    </a:p>
                  </a:txBody>
                  <a:tcPr marL="18329" marR="18329" marT="0" marB="18329" anchor="b"/>
                </a:tc>
                <a:tc>
                  <a:txBody>
                    <a:bodyPr/>
                    <a:lstStyle/>
                    <a:p>
                      <a:r>
                        <a:rPr lang="fr-CH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CH" sz="1200" dirty="0">
                        <a:effectLst/>
                      </a:endParaRPr>
                    </a:p>
                  </a:txBody>
                  <a:tcPr marL="19050" marR="19050" marT="0" marB="19050" anchor="b"/>
                </a:tc>
                <a:extLst>
                  <a:ext uri="{0D108BD9-81ED-4DB2-BD59-A6C34878D82A}">
                    <a16:rowId xmlns:a16="http://schemas.microsoft.com/office/drawing/2014/main" val="1745850212"/>
                  </a:ext>
                </a:extLst>
              </a:tr>
              <a:tr h="367788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Anouk</a:t>
                      </a:r>
                      <a:endParaRPr lang="en-GB" sz="1200" dirty="0">
                        <a:effectLst/>
                      </a:endParaRPr>
                    </a:p>
                  </a:txBody>
                  <a:tcPr marL="16285" marR="16285" marT="0" marB="16285" anchor="b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Paulino</a:t>
                      </a:r>
                      <a:endParaRPr lang="en-GB" sz="1200">
                        <a:effectLst/>
                      </a:endParaRPr>
                    </a:p>
                  </a:txBody>
                  <a:tcPr marL="16285" marR="16285" marT="0" marB="16285" anchor="b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anouk.paulino@epfl.ch</a:t>
                      </a:r>
                      <a:endParaRPr lang="en-GB" sz="1200" dirty="0">
                        <a:effectLst/>
                      </a:endParaRPr>
                    </a:p>
                  </a:txBody>
                  <a:tcPr marL="16285" marR="16285" marT="0" marB="16285" anchor="b"/>
                </a:tc>
                <a:tc>
                  <a:txBody>
                    <a:bodyPr/>
                    <a:lstStyle/>
                    <a:p>
                      <a:r>
                        <a:rPr lang="fr-CH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CH" sz="1200" dirty="0">
                        <a:effectLst/>
                      </a:endParaRPr>
                    </a:p>
                  </a:txBody>
                  <a:tcPr marL="19050" marR="19050" marT="0" marB="19050" anchor="b"/>
                </a:tc>
                <a:extLst>
                  <a:ext uri="{0D108BD9-81ED-4DB2-BD59-A6C34878D82A}">
                    <a16:rowId xmlns:a16="http://schemas.microsoft.com/office/drawing/2014/main" val="26633839"/>
                  </a:ext>
                </a:extLst>
              </a:tr>
              <a:tr h="367788">
                <a:tc>
                  <a:txBody>
                    <a:bodyPr/>
                    <a:lstStyle/>
                    <a:p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Matheo Marcel Giacomo</a:t>
                      </a:r>
                      <a:endParaRPr lang="en-GB" sz="1200">
                        <a:effectLst/>
                      </a:endParaRPr>
                    </a:p>
                  </a:txBody>
                  <a:tcPr marL="16285" marR="16285" marT="0" marB="16285" anchor="b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Godenzi</a:t>
                      </a:r>
                      <a:endParaRPr lang="en-GB" sz="1200">
                        <a:effectLst/>
                      </a:endParaRPr>
                    </a:p>
                  </a:txBody>
                  <a:tcPr marL="16285" marR="16285" marT="0" marB="16285" anchor="b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matheo.godenzi@epfl.ch</a:t>
                      </a:r>
                      <a:endParaRPr lang="en-GB" sz="1200">
                        <a:effectLst/>
                      </a:endParaRPr>
                    </a:p>
                  </a:txBody>
                  <a:tcPr marL="16285" marR="16285" marT="0" marB="16285" anchor="b"/>
                </a:tc>
                <a:tc>
                  <a:txBody>
                    <a:bodyPr/>
                    <a:lstStyle/>
                    <a:p>
                      <a:r>
                        <a:rPr lang="fr-CH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CH" sz="1200" dirty="0">
                        <a:effectLst/>
                      </a:endParaRPr>
                    </a:p>
                  </a:txBody>
                  <a:tcPr marL="19050" marR="19050" marT="0" marB="19050" anchor="b"/>
                </a:tc>
                <a:extLst>
                  <a:ext uri="{0D108BD9-81ED-4DB2-BD59-A6C34878D82A}">
                    <a16:rowId xmlns:a16="http://schemas.microsoft.com/office/drawing/2014/main" val="1357986217"/>
                  </a:ext>
                </a:extLst>
              </a:tr>
              <a:tr h="365146">
                <a:tc>
                  <a:txBody>
                    <a:bodyPr/>
                    <a:lstStyle/>
                    <a:p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Gaïane Marie Alice Marc</a:t>
                      </a:r>
                      <a:endParaRPr lang="en-GB" sz="1200">
                        <a:effectLst/>
                      </a:endParaRPr>
                    </a:p>
                  </a:txBody>
                  <a:tcPr marL="16285" marR="16285" marT="0" marB="16285" anchor="b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Fromage</a:t>
                      </a:r>
                      <a:endParaRPr lang="en-GB" sz="1200">
                        <a:effectLst/>
                      </a:endParaRPr>
                    </a:p>
                  </a:txBody>
                  <a:tcPr marL="16285" marR="16285" marT="0" marB="16285" anchor="b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gaiane.fromage@epfl.ch</a:t>
                      </a:r>
                      <a:endParaRPr lang="en-GB" sz="1200">
                        <a:effectLst/>
                      </a:endParaRPr>
                    </a:p>
                  </a:txBody>
                  <a:tcPr marL="16285" marR="16285" marT="0" marB="16285" anchor="b"/>
                </a:tc>
                <a:tc>
                  <a:txBody>
                    <a:bodyPr/>
                    <a:lstStyle/>
                    <a:p>
                      <a:r>
                        <a:rPr lang="fr-CH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CH" sz="1200" dirty="0">
                        <a:effectLst/>
                      </a:endParaRPr>
                    </a:p>
                  </a:txBody>
                  <a:tcPr marL="16285" marR="16285" marT="0" marB="16285" anchor="b"/>
                </a:tc>
                <a:extLst>
                  <a:ext uri="{0D108BD9-81ED-4DB2-BD59-A6C34878D82A}">
                    <a16:rowId xmlns:a16="http://schemas.microsoft.com/office/drawing/2014/main" val="21590804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001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421556-3C88-8655-5B30-C49CE2C50D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38EE6B9-00C8-8CC7-8465-62FF46E6C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MSE-433</a:t>
            </a:r>
            <a:endParaRPr lang="fr-FR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532F9AD-33D7-D8CB-B9D6-E127DE4B4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</a:t>
            </a:r>
            <a:endParaRPr lang="fr-FR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2AC1867-F241-B5BD-4399-CBFB06E5A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5</a:t>
            </a:fld>
            <a:endParaRPr lang="fr-FR" dirty="0"/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731FD9BB-44A4-A327-3676-62E4E1CA9D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6482586"/>
              </p:ext>
            </p:extLst>
          </p:nvPr>
        </p:nvGraphicFramePr>
        <p:xfrm>
          <a:off x="904875" y="519404"/>
          <a:ext cx="7416180" cy="37369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4045">
                  <a:extLst>
                    <a:ext uri="{9D8B030D-6E8A-4147-A177-3AD203B41FA5}">
                      <a16:colId xmlns:a16="http://schemas.microsoft.com/office/drawing/2014/main" val="3462253864"/>
                    </a:ext>
                  </a:extLst>
                </a:gridCol>
                <a:gridCol w="1854045">
                  <a:extLst>
                    <a:ext uri="{9D8B030D-6E8A-4147-A177-3AD203B41FA5}">
                      <a16:colId xmlns:a16="http://schemas.microsoft.com/office/drawing/2014/main" val="4008153161"/>
                    </a:ext>
                  </a:extLst>
                </a:gridCol>
                <a:gridCol w="1854045">
                  <a:extLst>
                    <a:ext uri="{9D8B030D-6E8A-4147-A177-3AD203B41FA5}">
                      <a16:colId xmlns:a16="http://schemas.microsoft.com/office/drawing/2014/main" val="2940213313"/>
                    </a:ext>
                  </a:extLst>
                </a:gridCol>
                <a:gridCol w="1854045">
                  <a:extLst>
                    <a:ext uri="{9D8B030D-6E8A-4147-A177-3AD203B41FA5}">
                      <a16:colId xmlns:a16="http://schemas.microsoft.com/office/drawing/2014/main" val="2013741204"/>
                    </a:ext>
                  </a:extLst>
                </a:gridCol>
              </a:tblGrid>
              <a:tr h="786557">
                <a:tc gridSpan="4">
                  <a:txBody>
                    <a:bodyPr/>
                    <a:lstStyle/>
                    <a:p>
                      <a:r>
                        <a:rPr lang="en-US" altLang="zh-CN" sz="1200" dirty="0"/>
                        <a:t>24</a:t>
                      </a:r>
                      <a:r>
                        <a:rPr lang="en-US" altLang="zh-CN" sz="1200" baseline="30000" dirty="0"/>
                        <a:t>th</a:t>
                      </a:r>
                      <a:r>
                        <a:rPr lang="en-US" altLang="zh-CN" sz="1200" dirty="0"/>
                        <a:t> March Debate 3 (MDW, </a:t>
                      </a:r>
                      <a:r>
                        <a:rPr lang="en-US" altLang="zh-CN" sz="1200" dirty="0" err="1"/>
                        <a:t>Brynja</a:t>
                      </a:r>
                      <a:r>
                        <a:rPr lang="en-US" altLang="zh-CN" sz="1200" dirty="0"/>
                        <a:t>)</a:t>
                      </a:r>
                    </a:p>
                    <a:p>
                      <a:endParaRPr lang="en-US" altLang="zh-CN" sz="1200" dirty="0"/>
                    </a:p>
                    <a:p>
                      <a:r>
                        <a:rPr lang="en-US" altLang="zh-CN" sz="1200" dirty="0"/>
                        <a:t>To what extent are bio-materials scalable with respect to planetary boundaries, water and land system change vs. agriculture &amp; diet?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8650144"/>
                  </a:ext>
                </a:extLst>
              </a:tr>
              <a:tr h="346418">
                <a:tc>
                  <a:txBody>
                    <a:bodyPr/>
                    <a:lstStyle/>
                    <a:p>
                      <a:endParaRPr lang="zh-CN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5898821"/>
                  </a:ext>
                </a:extLst>
              </a:tr>
              <a:tr h="346418"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First name</a:t>
                      </a:r>
                      <a:endParaRPr lang="en-GB" sz="1200" b="1" dirty="0">
                        <a:effectLst/>
                      </a:endParaRPr>
                    </a:p>
                  </a:txBody>
                  <a:tcPr marL="19050" marR="19050" marT="0" marB="19050" anchor="b"/>
                </a:tc>
                <a:tc>
                  <a:txBody>
                    <a:bodyPr/>
                    <a:lstStyle/>
                    <a:p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Last name</a:t>
                      </a:r>
                      <a:endParaRPr lang="en-GB" sz="1200" b="1">
                        <a:effectLst/>
                      </a:endParaRPr>
                    </a:p>
                  </a:txBody>
                  <a:tcPr marL="19050" marR="19050" marT="0" marB="19050" anchor="b"/>
                </a:tc>
                <a:tc>
                  <a:txBody>
                    <a:bodyPr/>
                    <a:lstStyle/>
                    <a:p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Email address</a:t>
                      </a:r>
                      <a:endParaRPr lang="en-GB" sz="1200" b="1">
                        <a:effectLst/>
                      </a:endParaRPr>
                    </a:p>
                  </a:txBody>
                  <a:tcPr marL="19050" marR="19050" marT="0" marB="19050" anchor="b"/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Order of presentations</a:t>
                      </a:r>
                      <a:endParaRPr lang="en-GB" sz="1200" b="1" dirty="0">
                        <a:effectLst/>
                      </a:endParaRPr>
                    </a:p>
                  </a:txBody>
                  <a:tcPr marL="19050" marR="19050" marT="0" marB="19050" anchor="b"/>
                </a:tc>
                <a:extLst>
                  <a:ext uri="{0D108BD9-81ED-4DB2-BD59-A6C34878D82A}">
                    <a16:rowId xmlns:a16="http://schemas.microsoft.com/office/drawing/2014/main" val="3289982844"/>
                  </a:ext>
                </a:extLst>
              </a:tr>
              <a:tr h="367788">
                <a:tc>
                  <a:txBody>
                    <a:bodyPr/>
                    <a:lstStyle/>
                    <a:p>
                      <a:r>
                        <a:rPr lang="en-GB" sz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Germana</a:t>
                      </a:r>
                      <a:endParaRPr lang="en-GB" sz="1200" dirty="0">
                        <a:effectLst/>
                      </a:endParaRPr>
                    </a:p>
                  </a:txBody>
                  <a:tcPr marL="19050" marR="19050" marT="0" marB="19050" anchor="b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Sergi</a:t>
                      </a:r>
                      <a:endParaRPr lang="en-GB" sz="1200" dirty="0">
                        <a:effectLst/>
                      </a:endParaRPr>
                    </a:p>
                  </a:txBody>
                  <a:tcPr marL="19050" marR="19050" marT="0" marB="19050" anchor="b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germana.sergi@epfl.ch</a:t>
                      </a:r>
                      <a:endParaRPr lang="en-GB" sz="1200" dirty="0">
                        <a:effectLst/>
                      </a:endParaRPr>
                    </a:p>
                  </a:txBody>
                  <a:tcPr marL="19050" marR="19050" marT="0" marB="19050" anchor="b"/>
                </a:tc>
                <a:tc>
                  <a:txBody>
                    <a:bodyPr/>
                    <a:lstStyle/>
                    <a:p>
                      <a:r>
                        <a:rPr lang="en-CH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CH" sz="1200" dirty="0">
                        <a:effectLst/>
                      </a:endParaRPr>
                    </a:p>
                  </a:txBody>
                  <a:tcPr marL="19050" marR="19050" marT="0" marB="19050" anchor="b"/>
                </a:tc>
                <a:extLst>
                  <a:ext uri="{0D108BD9-81ED-4DB2-BD59-A6C34878D82A}">
                    <a16:rowId xmlns:a16="http://schemas.microsoft.com/office/drawing/2014/main" val="1810368828"/>
                  </a:ext>
                </a:extLst>
              </a:tr>
              <a:tr h="367788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Samuel René François</a:t>
                      </a:r>
                      <a:endParaRPr lang="en-GB" sz="1200" dirty="0">
                        <a:effectLst/>
                      </a:endParaRPr>
                    </a:p>
                  </a:txBody>
                  <a:tcPr marL="19050" marR="19050" marT="0" marB="19050" anchor="b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Desmurs</a:t>
                      </a:r>
                      <a:endParaRPr lang="en-GB" sz="1200">
                        <a:effectLst/>
                      </a:endParaRPr>
                    </a:p>
                  </a:txBody>
                  <a:tcPr marL="19050" marR="19050" marT="0" marB="19050" anchor="b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samuel.desmurs@epfl.ch</a:t>
                      </a:r>
                      <a:endParaRPr lang="en-GB" sz="1200">
                        <a:effectLst/>
                      </a:endParaRPr>
                    </a:p>
                  </a:txBody>
                  <a:tcPr marL="19050" marR="19050" marT="0" marB="19050" anchor="b"/>
                </a:tc>
                <a:tc>
                  <a:txBody>
                    <a:bodyPr/>
                    <a:lstStyle/>
                    <a:p>
                      <a:r>
                        <a:rPr lang="fr-CH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CH" sz="1200" dirty="0">
                        <a:effectLst/>
                      </a:endParaRPr>
                    </a:p>
                  </a:txBody>
                  <a:tcPr marL="19050" marR="19050" marT="0" marB="19050" anchor="b"/>
                </a:tc>
                <a:extLst>
                  <a:ext uri="{0D108BD9-81ED-4DB2-BD59-A6C34878D82A}">
                    <a16:rowId xmlns:a16="http://schemas.microsoft.com/office/drawing/2014/main" val="83431142"/>
                  </a:ext>
                </a:extLst>
              </a:tr>
              <a:tr h="367788">
                <a:tc>
                  <a:txBody>
                    <a:bodyPr/>
                    <a:lstStyle/>
                    <a:p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Mark</a:t>
                      </a:r>
                      <a:endParaRPr lang="en-GB" sz="1200">
                        <a:effectLst/>
                      </a:endParaRPr>
                    </a:p>
                  </a:txBody>
                  <a:tcPr marL="19050" marR="19050" marT="0" marB="19050" anchor="b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Proupes</a:t>
                      </a:r>
                      <a:endParaRPr lang="en-GB" sz="1200">
                        <a:effectLst/>
                      </a:endParaRPr>
                    </a:p>
                  </a:txBody>
                  <a:tcPr marL="19050" marR="19050" marT="0" marB="19050" anchor="b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mark.proupes@epfl.ch</a:t>
                      </a:r>
                      <a:endParaRPr lang="en-GB" sz="1200">
                        <a:effectLst/>
                      </a:endParaRPr>
                    </a:p>
                  </a:txBody>
                  <a:tcPr marL="19050" marR="19050" marT="0" marB="19050" anchor="b"/>
                </a:tc>
                <a:tc>
                  <a:txBody>
                    <a:bodyPr/>
                    <a:lstStyle/>
                    <a:p>
                      <a:r>
                        <a:rPr lang="fr-CH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CH" sz="1200" dirty="0">
                        <a:effectLst/>
                      </a:endParaRPr>
                    </a:p>
                  </a:txBody>
                  <a:tcPr marL="19050" marR="19050" marT="0" marB="19050" anchor="b"/>
                </a:tc>
                <a:extLst>
                  <a:ext uri="{0D108BD9-81ED-4DB2-BD59-A6C34878D82A}">
                    <a16:rowId xmlns:a16="http://schemas.microsoft.com/office/drawing/2014/main" val="1745850212"/>
                  </a:ext>
                </a:extLst>
              </a:tr>
              <a:tr h="367788">
                <a:tc>
                  <a:txBody>
                    <a:bodyPr/>
                    <a:lstStyle/>
                    <a:p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Albin Georges Jean</a:t>
                      </a:r>
                      <a:endParaRPr lang="en-GB" sz="1200">
                        <a:effectLst/>
                      </a:endParaRPr>
                    </a:p>
                  </a:txBody>
                  <a:tcPr marL="19050" marR="19050" marT="0" marB="19050" anchor="b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Mermoud</a:t>
                      </a:r>
                      <a:endParaRPr lang="en-GB" sz="1200">
                        <a:effectLst/>
                      </a:endParaRPr>
                    </a:p>
                  </a:txBody>
                  <a:tcPr marL="19050" marR="19050" marT="0" marB="19050" anchor="b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albin.mermoud@epfl.ch</a:t>
                      </a:r>
                      <a:endParaRPr lang="en-GB" sz="1200">
                        <a:effectLst/>
                      </a:endParaRPr>
                    </a:p>
                  </a:txBody>
                  <a:tcPr marL="19050" marR="19050" marT="0" marB="19050" anchor="b"/>
                </a:tc>
                <a:tc>
                  <a:txBody>
                    <a:bodyPr/>
                    <a:lstStyle/>
                    <a:p>
                      <a:r>
                        <a:rPr lang="fr-CH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CH" sz="1200">
                        <a:effectLst/>
                      </a:endParaRPr>
                    </a:p>
                  </a:txBody>
                  <a:tcPr marL="19050" marR="19050" marT="0" marB="19050" anchor="b"/>
                </a:tc>
                <a:extLst>
                  <a:ext uri="{0D108BD9-81ED-4DB2-BD59-A6C34878D82A}">
                    <a16:rowId xmlns:a16="http://schemas.microsoft.com/office/drawing/2014/main" val="422737718"/>
                  </a:ext>
                </a:extLst>
              </a:tr>
              <a:tr h="367788">
                <a:tc>
                  <a:txBody>
                    <a:bodyPr/>
                    <a:lstStyle/>
                    <a:p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Anthony Jean Michel</a:t>
                      </a:r>
                      <a:endParaRPr lang="en-GB" sz="1200">
                        <a:effectLst/>
                      </a:endParaRPr>
                    </a:p>
                  </a:txBody>
                  <a:tcPr marL="19050" marR="19050" marT="0" marB="19050" anchor="b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Varaillon-Divanis</a:t>
                      </a:r>
                      <a:endParaRPr lang="en-GB" sz="1200">
                        <a:effectLst/>
                      </a:endParaRPr>
                    </a:p>
                  </a:txBody>
                  <a:tcPr marL="19050" marR="19050" marT="0" marB="19050" anchor="b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anthony.varaillon-divanis@epfl.ch</a:t>
                      </a:r>
                      <a:endParaRPr lang="en-GB" sz="1200">
                        <a:effectLst/>
                      </a:endParaRPr>
                    </a:p>
                  </a:txBody>
                  <a:tcPr marL="19050" marR="19050" marT="0" marB="19050" anchor="b"/>
                </a:tc>
                <a:tc>
                  <a:txBody>
                    <a:bodyPr/>
                    <a:lstStyle/>
                    <a:p>
                      <a:r>
                        <a:rPr lang="fr-CH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CH" sz="1200">
                        <a:effectLst/>
                      </a:endParaRPr>
                    </a:p>
                  </a:txBody>
                  <a:tcPr marL="19050" marR="19050" marT="0" marB="19050" anchor="b"/>
                </a:tc>
                <a:extLst>
                  <a:ext uri="{0D108BD9-81ED-4DB2-BD59-A6C34878D82A}">
                    <a16:rowId xmlns:a16="http://schemas.microsoft.com/office/drawing/2014/main" val="26633839"/>
                  </a:ext>
                </a:extLst>
              </a:tr>
              <a:tr h="365146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Alexandre</a:t>
                      </a:r>
                      <a:endParaRPr lang="en-GB" sz="1200" dirty="0">
                        <a:effectLst/>
                      </a:endParaRPr>
                    </a:p>
                  </a:txBody>
                  <a:tcPr marL="19050" marR="19050" marT="0" marB="19050" anchor="b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Bai</a:t>
                      </a:r>
                      <a:endParaRPr lang="en-GB" sz="1200">
                        <a:effectLst/>
                      </a:endParaRPr>
                    </a:p>
                  </a:txBody>
                  <a:tcPr marL="19050" marR="19050" marT="0" marB="19050" anchor="b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alexandre.bai@epfl.ch</a:t>
                      </a:r>
                      <a:endParaRPr lang="en-GB" sz="1200">
                        <a:effectLst/>
                      </a:endParaRPr>
                    </a:p>
                  </a:txBody>
                  <a:tcPr marL="19050" marR="19050" marT="0" marB="19050" anchor="b"/>
                </a:tc>
                <a:tc>
                  <a:txBody>
                    <a:bodyPr/>
                    <a:lstStyle/>
                    <a:p>
                      <a:r>
                        <a:rPr lang="fr-CH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en-CH" sz="1200" dirty="0">
                        <a:effectLst/>
                      </a:endParaRPr>
                    </a:p>
                  </a:txBody>
                  <a:tcPr marL="16285" marR="16285" marT="0" marB="16285" anchor="b"/>
                </a:tc>
                <a:extLst>
                  <a:ext uri="{0D108BD9-81ED-4DB2-BD59-A6C34878D82A}">
                    <a16:rowId xmlns:a16="http://schemas.microsoft.com/office/drawing/2014/main" val="21590804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2375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DB971E-F037-8103-EFA5-A0E6C0B5C9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F8B5677-14A4-766D-9889-BA55C6906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MSE-433</a:t>
            </a:r>
            <a:endParaRPr lang="fr-FR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F3E28C3-C34D-60B6-612A-0A15E40F5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</a:t>
            </a:r>
            <a:endParaRPr lang="fr-FR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9EA5A9D-3BFB-7F5A-5B85-2D43FF132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6</a:t>
            </a:fld>
            <a:endParaRPr lang="fr-FR" dirty="0"/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243FB102-516D-DF43-65DD-70BD7D14BC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760354"/>
              </p:ext>
            </p:extLst>
          </p:nvPr>
        </p:nvGraphicFramePr>
        <p:xfrm>
          <a:off x="904875" y="519404"/>
          <a:ext cx="7416180" cy="37198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4045">
                  <a:extLst>
                    <a:ext uri="{9D8B030D-6E8A-4147-A177-3AD203B41FA5}">
                      <a16:colId xmlns:a16="http://schemas.microsoft.com/office/drawing/2014/main" val="3462253864"/>
                    </a:ext>
                  </a:extLst>
                </a:gridCol>
                <a:gridCol w="1854045">
                  <a:extLst>
                    <a:ext uri="{9D8B030D-6E8A-4147-A177-3AD203B41FA5}">
                      <a16:colId xmlns:a16="http://schemas.microsoft.com/office/drawing/2014/main" val="4008153161"/>
                    </a:ext>
                  </a:extLst>
                </a:gridCol>
                <a:gridCol w="1854045">
                  <a:extLst>
                    <a:ext uri="{9D8B030D-6E8A-4147-A177-3AD203B41FA5}">
                      <a16:colId xmlns:a16="http://schemas.microsoft.com/office/drawing/2014/main" val="2940213313"/>
                    </a:ext>
                  </a:extLst>
                </a:gridCol>
                <a:gridCol w="1854045">
                  <a:extLst>
                    <a:ext uri="{9D8B030D-6E8A-4147-A177-3AD203B41FA5}">
                      <a16:colId xmlns:a16="http://schemas.microsoft.com/office/drawing/2014/main" val="2013741204"/>
                    </a:ext>
                  </a:extLst>
                </a:gridCol>
              </a:tblGrid>
              <a:tr h="786557">
                <a:tc gridSpan="4">
                  <a:txBody>
                    <a:bodyPr/>
                    <a:lstStyle/>
                    <a:p>
                      <a:r>
                        <a:rPr lang="en-US" altLang="zh-CN" sz="1200" dirty="0"/>
                        <a:t>31</a:t>
                      </a:r>
                      <a:r>
                        <a:rPr lang="en-US" altLang="zh-CN" sz="1200" baseline="30000" dirty="0"/>
                        <a:t>st</a:t>
                      </a:r>
                      <a:r>
                        <a:rPr lang="en-US" altLang="zh-CN" sz="1200" dirty="0"/>
                        <a:t> March Debate 4 (MDW, Lei)</a:t>
                      </a:r>
                    </a:p>
                    <a:p>
                      <a:endParaRPr lang="en-US" altLang="zh-CN" sz="1200" dirty="0"/>
                    </a:p>
                    <a:p>
                      <a:r>
                        <a:rPr lang="en-US" altLang="zh-CN" sz="1200" dirty="0"/>
                        <a:t>What are the merits and limitations of industrial decarbonization vs carbon off-setting, CCUS, and carbon credits?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8650144"/>
                  </a:ext>
                </a:extLst>
              </a:tr>
              <a:tr h="346418">
                <a:tc>
                  <a:txBody>
                    <a:bodyPr/>
                    <a:lstStyle/>
                    <a:p>
                      <a:endParaRPr lang="zh-CN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5898821"/>
                  </a:ext>
                </a:extLst>
              </a:tr>
              <a:tr h="346418"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First name</a:t>
                      </a:r>
                      <a:endParaRPr lang="en-GB" sz="1200" b="1" dirty="0">
                        <a:effectLst/>
                      </a:endParaRPr>
                    </a:p>
                  </a:txBody>
                  <a:tcPr marL="19050" marR="19050" marT="0" marB="19050" anchor="b"/>
                </a:tc>
                <a:tc>
                  <a:txBody>
                    <a:bodyPr/>
                    <a:lstStyle/>
                    <a:p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Last name</a:t>
                      </a:r>
                      <a:endParaRPr lang="en-GB" sz="1200" b="1">
                        <a:effectLst/>
                      </a:endParaRPr>
                    </a:p>
                  </a:txBody>
                  <a:tcPr marL="19050" marR="19050" marT="0" marB="19050" anchor="b"/>
                </a:tc>
                <a:tc>
                  <a:txBody>
                    <a:bodyPr/>
                    <a:lstStyle/>
                    <a:p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Email address</a:t>
                      </a:r>
                      <a:endParaRPr lang="en-GB" sz="1200" b="1">
                        <a:effectLst/>
                      </a:endParaRPr>
                    </a:p>
                  </a:txBody>
                  <a:tcPr marL="19050" marR="19050" marT="0" marB="19050" anchor="b"/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Order of presentations</a:t>
                      </a:r>
                      <a:endParaRPr lang="en-GB" sz="1200" b="1" dirty="0">
                        <a:effectLst/>
                      </a:endParaRPr>
                    </a:p>
                  </a:txBody>
                  <a:tcPr marL="19050" marR="19050" marT="0" marB="19050" anchor="b"/>
                </a:tc>
                <a:extLst>
                  <a:ext uri="{0D108BD9-81ED-4DB2-BD59-A6C34878D82A}">
                    <a16:rowId xmlns:a16="http://schemas.microsoft.com/office/drawing/2014/main" val="3289982844"/>
                  </a:ext>
                </a:extLst>
              </a:tr>
              <a:tr h="367788">
                <a:tc>
                  <a:txBody>
                    <a:bodyPr/>
                    <a:lstStyle/>
                    <a:p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Pin-Ying</a:t>
                      </a:r>
                      <a:endParaRPr lang="en-GB" sz="1200">
                        <a:effectLst/>
                      </a:endParaRPr>
                    </a:p>
                  </a:txBody>
                  <a:tcPr marL="19050" marR="19050" marT="0" marB="19050" anchor="b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Chen</a:t>
                      </a:r>
                      <a:endParaRPr lang="en-GB" sz="1200">
                        <a:effectLst/>
                      </a:endParaRPr>
                    </a:p>
                  </a:txBody>
                  <a:tcPr marL="19050" marR="19050" marT="0" marB="19050" anchor="b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pin-ying.chen@epfl.ch</a:t>
                      </a:r>
                      <a:endParaRPr lang="en-GB" sz="1200">
                        <a:effectLst/>
                      </a:endParaRPr>
                    </a:p>
                  </a:txBody>
                  <a:tcPr marL="19050" marR="19050" marT="0" marB="19050" anchor="b"/>
                </a:tc>
                <a:tc>
                  <a:txBody>
                    <a:bodyPr/>
                    <a:lstStyle/>
                    <a:p>
                      <a:r>
                        <a:rPr lang="en-CH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CH" sz="1200">
                        <a:effectLst/>
                      </a:endParaRPr>
                    </a:p>
                  </a:txBody>
                  <a:tcPr marL="19050" marR="19050" marT="0" marB="19050" anchor="b"/>
                </a:tc>
                <a:extLst>
                  <a:ext uri="{0D108BD9-81ED-4DB2-BD59-A6C34878D82A}">
                    <a16:rowId xmlns:a16="http://schemas.microsoft.com/office/drawing/2014/main" val="1810368828"/>
                  </a:ext>
                </a:extLst>
              </a:tr>
              <a:tr h="367788">
                <a:tc>
                  <a:txBody>
                    <a:bodyPr/>
                    <a:lstStyle/>
                    <a:p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Sebastian Willem</a:t>
                      </a:r>
                      <a:endParaRPr lang="en-GB" sz="1200">
                        <a:effectLst/>
                      </a:endParaRPr>
                    </a:p>
                  </a:txBody>
                  <a:tcPr marL="19050" marR="19050" marT="0" marB="19050" anchor="b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Leser</a:t>
                      </a:r>
                      <a:endParaRPr lang="en-GB" sz="1200">
                        <a:effectLst/>
                      </a:endParaRPr>
                    </a:p>
                  </a:txBody>
                  <a:tcPr marL="19050" marR="19050" marT="0" marB="19050" anchor="b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sebastian.leser@epfl.ch</a:t>
                      </a:r>
                      <a:endParaRPr lang="en-GB" sz="1200">
                        <a:effectLst/>
                      </a:endParaRPr>
                    </a:p>
                  </a:txBody>
                  <a:tcPr marL="19050" marR="19050" marT="0" marB="19050" anchor="b"/>
                </a:tc>
                <a:tc>
                  <a:txBody>
                    <a:bodyPr/>
                    <a:lstStyle/>
                    <a:p>
                      <a:r>
                        <a:rPr lang="fr-CH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CH" sz="1200">
                        <a:effectLst/>
                      </a:endParaRPr>
                    </a:p>
                  </a:txBody>
                  <a:tcPr marL="19050" marR="19050" marT="0" marB="19050" anchor="b"/>
                </a:tc>
                <a:extLst>
                  <a:ext uri="{0D108BD9-81ED-4DB2-BD59-A6C34878D82A}">
                    <a16:rowId xmlns:a16="http://schemas.microsoft.com/office/drawing/2014/main" val="83431142"/>
                  </a:ext>
                </a:extLst>
              </a:tr>
              <a:tr h="367788">
                <a:tc>
                  <a:txBody>
                    <a:bodyPr/>
                    <a:lstStyle/>
                    <a:p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Leila Claudia</a:t>
                      </a:r>
                      <a:endParaRPr lang="en-GB" sz="1200">
                        <a:effectLst/>
                      </a:endParaRPr>
                    </a:p>
                  </a:txBody>
                  <a:tcPr marL="19050" marR="19050" marT="0" marB="19050" anchor="b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Mégevand</a:t>
                      </a:r>
                      <a:endParaRPr lang="en-GB" sz="1200">
                        <a:effectLst/>
                      </a:endParaRPr>
                    </a:p>
                  </a:txBody>
                  <a:tcPr marL="19050" marR="19050" marT="0" marB="19050" anchor="b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leila.megevand@epfl.ch</a:t>
                      </a:r>
                      <a:endParaRPr lang="en-GB" sz="1200">
                        <a:effectLst/>
                      </a:endParaRPr>
                    </a:p>
                  </a:txBody>
                  <a:tcPr marL="19050" marR="19050" marT="0" marB="19050" anchor="b"/>
                </a:tc>
                <a:tc>
                  <a:txBody>
                    <a:bodyPr/>
                    <a:lstStyle/>
                    <a:p>
                      <a:r>
                        <a:rPr lang="fr-CH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CH" sz="1200" dirty="0">
                        <a:effectLst/>
                      </a:endParaRPr>
                    </a:p>
                  </a:txBody>
                  <a:tcPr marL="19050" marR="19050" marT="0" marB="19050" anchor="b"/>
                </a:tc>
                <a:extLst>
                  <a:ext uri="{0D108BD9-81ED-4DB2-BD59-A6C34878D82A}">
                    <a16:rowId xmlns:a16="http://schemas.microsoft.com/office/drawing/2014/main" val="1745850212"/>
                  </a:ext>
                </a:extLst>
              </a:tr>
              <a:tr h="367788">
                <a:tc>
                  <a:txBody>
                    <a:bodyPr/>
                    <a:lstStyle/>
                    <a:p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David</a:t>
                      </a:r>
                      <a:endParaRPr lang="en-GB" sz="1200">
                        <a:effectLst/>
                      </a:endParaRPr>
                    </a:p>
                  </a:txBody>
                  <a:tcPr marL="19050" marR="19050" marT="0" marB="19050" anchor="b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Kerzel</a:t>
                      </a:r>
                      <a:endParaRPr lang="en-GB" sz="1200">
                        <a:effectLst/>
                      </a:endParaRPr>
                    </a:p>
                  </a:txBody>
                  <a:tcPr marL="19050" marR="19050" marT="0" marB="19050" anchor="b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david.kerzel@epfl.ch</a:t>
                      </a:r>
                      <a:endParaRPr lang="en-GB" sz="1200">
                        <a:effectLst/>
                      </a:endParaRPr>
                    </a:p>
                  </a:txBody>
                  <a:tcPr marL="19050" marR="19050" marT="0" marB="19050" anchor="b"/>
                </a:tc>
                <a:tc>
                  <a:txBody>
                    <a:bodyPr/>
                    <a:lstStyle/>
                    <a:p>
                      <a:r>
                        <a:rPr lang="fr-CH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CH" sz="1200">
                        <a:effectLst/>
                      </a:endParaRPr>
                    </a:p>
                  </a:txBody>
                  <a:tcPr marL="19050" marR="19050" marT="0" marB="19050" anchor="b"/>
                </a:tc>
                <a:extLst>
                  <a:ext uri="{0D108BD9-81ED-4DB2-BD59-A6C34878D82A}">
                    <a16:rowId xmlns:a16="http://schemas.microsoft.com/office/drawing/2014/main" val="422737718"/>
                  </a:ext>
                </a:extLst>
              </a:tr>
              <a:tr h="367788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Arthur Gilles Thomas</a:t>
                      </a:r>
                      <a:endParaRPr lang="en-GB" sz="1200" dirty="0">
                        <a:effectLst/>
                      </a:endParaRPr>
                    </a:p>
                  </a:txBody>
                  <a:tcPr marL="19050" marR="19050" marT="0" marB="19050" anchor="b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Simon</a:t>
                      </a:r>
                      <a:endParaRPr lang="en-GB" sz="1200">
                        <a:effectLst/>
                      </a:endParaRPr>
                    </a:p>
                  </a:txBody>
                  <a:tcPr marL="19050" marR="19050" marT="0" marB="19050" anchor="b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arthur.simon@epfl.ch</a:t>
                      </a:r>
                      <a:endParaRPr lang="en-GB" sz="1200">
                        <a:effectLst/>
                      </a:endParaRPr>
                    </a:p>
                  </a:txBody>
                  <a:tcPr marL="19050" marR="19050" marT="0" marB="19050" anchor="b"/>
                </a:tc>
                <a:tc>
                  <a:txBody>
                    <a:bodyPr/>
                    <a:lstStyle/>
                    <a:p>
                      <a:r>
                        <a:rPr lang="fr-CH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CH" sz="1200" dirty="0">
                        <a:effectLst/>
                      </a:endParaRPr>
                    </a:p>
                  </a:txBody>
                  <a:tcPr marL="19050" marR="19050" marT="0" marB="19050" anchor="b"/>
                </a:tc>
                <a:extLst>
                  <a:ext uri="{0D108BD9-81ED-4DB2-BD59-A6C34878D82A}">
                    <a16:rowId xmlns:a16="http://schemas.microsoft.com/office/drawing/2014/main" val="1357986217"/>
                  </a:ext>
                </a:extLst>
              </a:tr>
              <a:tr h="365146">
                <a:tc>
                  <a:txBody>
                    <a:bodyPr/>
                    <a:lstStyle/>
                    <a:p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Alice</a:t>
                      </a:r>
                      <a:endParaRPr lang="en-GB" sz="1200">
                        <a:effectLst/>
                      </a:endParaRPr>
                    </a:p>
                  </a:txBody>
                  <a:tcPr marL="19050" marR="19050" marT="0" marB="19050" anchor="b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Giorgetti</a:t>
                      </a:r>
                      <a:endParaRPr lang="en-GB" sz="1200">
                        <a:effectLst/>
                      </a:endParaRPr>
                    </a:p>
                  </a:txBody>
                  <a:tcPr marL="19050" marR="19050" marT="0" marB="19050" anchor="b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alice.giorgetti@epfl.ch</a:t>
                      </a:r>
                      <a:endParaRPr lang="en-GB" sz="1200">
                        <a:effectLst/>
                      </a:endParaRPr>
                    </a:p>
                  </a:txBody>
                  <a:tcPr marL="19050" marR="19050" marT="0" marB="19050" anchor="b"/>
                </a:tc>
                <a:tc>
                  <a:txBody>
                    <a:bodyPr/>
                    <a:lstStyle/>
                    <a:p>
                      <a:r>
                        <a:rPr lang="fr-CH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en-CH" sz="1200" dirty="0">
                        <a:effectLst/>
                      </a:endParaRPr>
                    </a:p>
                  </a:txBody>
                  <a:tcPr marL="16285" marR="16285" marT="0" marB="16285" anchor="b"/>
                </a:tc>
                <a:extLst>
                  <a:ext uri="{0D108BD9-81ED-4DB2-BD59-A6C34878D82A}">
                    <a16:rowId xmlns:a16="http://schemas.microsoft.com/office/drawing/2014/main" val="21590804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989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087229-5130-550F-5CF5-C839EF79EC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1F5C018-58BD-8947-1742-4BEA7BDB5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MSE-433</a:t>
            </a:r>
            <a:endParaRPr lang="fr-FR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07AA16A-162C-678C-B36B-EC36F5131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</a:t>
            </a:r>
            <a:endParaRPr lang="fr-FR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4B2BCF-4E45-FFD0-F22B-94957A7E4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7</a:t>
            </a:fld>
            <a:endParaRPr lang="fr-FR" dirty="0"/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729BB89D-300B-503A-AEF2-FC4ACDA29F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7581321"/>
              </p:ext>
            </p:extLst>
          </p:nvPr>
        </p:nvGraphicFramePr>
        <p:xfrm>
          <a:off x="904875" y="519404"/>
          <a:ext cx="7416180" cy="36808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4834">
                  <a:extLst>
                    <a:ext uri="{9D8B030D-6E8A-4147-A177-3AD203B41FA5}">
                      <a16:colId xmlns:a16="http://schemas.microsoft.com/office/drawing/2014/main" val="3462253864"/>
                    </a:ext>
                  </a:extLst>
                </a:gridCol>
                <a:gridCol w="1523256">
                  <a:extLst>
                    <a:ext uri="{9D8B030D-6E8A-4147-A177-3AD203B41FA5}">
                      <a16:colId xmlns:a16="http://schemas.microsoft.com/office/drawing/2014/main" val="4008153161"/>
                    </a:ext>
                  </a:extLst>
                </a:gridCol>
                <a:gridCol w="1854045">
                  <a:extLst>
                    <a:ext uri="{9D8B030D-6E8A-4147-A177-3AD203B41FA5}">
                      <a16:colId xmlns:a16="http://schemas.microsoft.com/office/drawing/2014/main" val="2940213313"/>
                    </a:ext>
                  </a:extLst>
                </a:gridCol>
                <a:gridCol w="1854045">
                  <a:extLst>
                    <a:ext uri="{9D8B030D-6E8A-4147-A177-3AD203B41FA5}">
                      <a16:colId xmlns:a16="http://schemas.microsoft.com/office/drawing/2014/main" val="2013741204"/>
                    </a:ext>
                  </a:extLst>
                </a:gridCol>
              </a:tblGrid>
              <a:tr h="786557">
                <a:tc gridSpan="4">
                  <a:txBody>
                    <a:bodyPr/>
                    <a:lstStyle/>
                    <a:p>
                      <a:r>
                        <a:rPr lang="en-US" altLang="zh-CN" sz="1200" dirty="0"/>
                        <a:t>14</a:t>
                      </a:r>
                      <a:r>
                        <a:rPr lang="en-US" altLang="zh-CN" sz="1200" baseline="30000" dirty="0"/>
                        <a:t>th</a:t>
                      </a:r>
                      <a:r>
                        <a:rPr lang="en-US" altLang="zh-CN" sz="1200" dirty="0"/>
                        <a:t> April Debate 5 (YL, JB)</a:t>
                      </a:r>
                    </a:p>
                    <a:p>
                      <a:endParaRPr lang="en-US" altLang="zh-CN" sz="1200" dirty="0"/>
                    </a:p>
                    <a:p>
                      <a:r>
                        <a:rPr lang="en-US" altLang="zh-CN" sz="1200" dirty="0"/>
                        <a:t>How to reduce the scope 1,2,3 impacts of a car?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8650144"/>
                  </a:ext>
                </a:extLst>
              </a:tr>
              <a:tr h="346418">
                <a:tc>
                  <a:txBody>
                    <a:bodyPr/>
                    <a:lstStyle/>
                    <a:p>
                      <a:endParaRPr lang="zh-CN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5898821"/>
                  </a:ext>
                </a:extLst>
              </a:tr>
              <a:tr h="346418"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First name</a:t>
                      </a:r>
                      <a:endParaRPr lang="en-GB" sz="1200" b="1" dirty="0">
                        <a:effectLst/>
                      </a:endParaRPr>
                    </a:p>
                  </a:txBody>
                  <a:tcPr marL="19050" marR="19050" marT="0" marB="19050" anchor="b"/>
                </a:tc>
                <a:tc>
                  <a:txBody>
                    <a:bodyPr/>
                    <a:lstStyle/>
                    <a:p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Last name</a:t>
                      </a:r>
                      <a:endParaRPr lang="en-GB" sz="1200" b="1">
                        <a:effectLst/>
                      </a:endParaRPr>
                    </a:p>
                  </a:txBody>
                  <a:tcPr marL="19050" marR="19050" marT="0" marB="19050" anchor="b"/>
                </a:tc>
                <a:tc>
                  <a:txBody>
                    <a:bodyPr/>
                    <a:lstStyle/>
                    <a:p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Email address</a:t>
                      </a:r>
                      <a:endParaRPr lang="en-GB" sz="1200" b="1">
                        <a:effectLst/>
                      </a:endParaRPr>
                    </a:p>
                  </a:txBody>
                  <a:tcPr marL="19050" marR="19050" marT="0" marB="19050" anchor="b"/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Order of presentations</a:t>
                      </a:r>
                      <a:endParaRPr lang="en-GB" sz="1200" b="1" dirty="0">
                        <a:effectLst/>
                      </a:endParaRPr>
                    </a:p>
                  </a:txBody>
                  <a:tcPr marL="19050" marR="19050" marT="0" marB="19050" anchor="b"/>
                </a:tc>
                <a:extLst>
                  <a:ext uri="{0D108BD9-81ED-4DB2-BD59-A6C34878D82A}">
                    <a16:rowId xmlns:a16="http://schemas.microsoft.com/office/drawing/2014/main" val="3289982844"/>
                  </a:ext>
                </a:extLst>
              </a:tr>
              <a:tr h="367788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Samuel Jacques-Henri</a:t>
                      </a:r>
                      <a:endParaRPr lang="en-GB" sz="1200" dirty="0">
                        <a:effectLst/>
                      </a:endParaRPr>
                    </a:p>
                  </a:txBody>
                  <a:tcPr marL="19050" marR="19050" marT="0" marB="19050" anchor="b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Jaunin</a:t>
                      </a:r>
                      <a:endParaRPr lang="en-GB" sz="1200">
                        <a:effectLst/>
                      </a:endParaRPr>
                    </a:p>
                  </a:txBody>
                  <a:tcPr marL="19050" marR="19050" marT="0" marB="19050" anchor="b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samuel.jaunin@epfl.ch</a:t>
                      </a:r>
                      <a:endParaRPr lang="en-GB" sz="1200">
                        <a:effectLst/>
                      </a:endParaRPr>
                    </a:p>
                  </a:txBody>
                  <a:tcPr marL="19050" marR="19050" marT="0" marB="19050" anchor="b"/>
                </a:tc>
                <a:tc>
                  <a:txBody>
                    <a:bodyPr/>
                    <a:lstStyle/>
                    <a:p>
                      <a:r>
                        <a:rPr lang="fr-CH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CH" sz="1200" dirty="0">
                        <a:effectLst/>
                      </a:endParaRPr>
                    </a:p>
                  </a:txBody>
                  <a:tcPr marL="19050" marR="19050" marT="0" marB="19050" anchor="b"/>
                </a:tc>
                <a:extLst>
                  <a:ext uri="{0D108BD9-81ED-4DB2-BD59-A6C34878D82A}">
                    <a16:rowId xmlns:a16="http://schemas.microsoft.com/office/drawing/2014/main" val="83431142"/>
                  </a:ext>
                </a:extLst>
              </a:tr>
              <a:tr h="367788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Amandine Charlotte </a:t>
                      </a:r>
                      <a:r>
                        <a:rPr lang="en-GB" sz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Raphaëlle</a:t>
                      </a:r>
                      <a:endParaRPr lang="en-GB" sz="1200" dirty="0">
                        <a:effectLst/>
                      </a:endParaRPr>
                    </a:p>
                  </a:txBody>
                  <a:tcPr marL="19050" marR="19050" marT="0" marB="19050" anchor="b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Nicolle</a:t>
                      </a:r>
                      <a:endParaRPr lang="en-GB" sz="1200" dirty="0">
                        <a:effectLst/>
                      </a:endParaRPr>
                    </a:p>
                  </a:txBody>
                  <a:tcPr marL="19050" marR="19050" marT="0" marB="19050" anchor="b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amandine.nicolle@epfl.ch</a:t>
                      </a:r>
                      <a:endParaRPr lang="en-GB" sz="1200" dirty="0">
                        <a:effectLst/>
                      </a:endParaRPr>
                    </a:p>
                  </a:txBody>
                  <a:tcPr marL="19050" marR="19050" marT="0" marB="19050" anchor="b"/>
                </a:tc>
                <a:tc>
                  <a:txBody>
                    <a:bodyPr/>
                    <a:lstStyle/>
                    <a:p>
                      <a:r>
                        <a:rPr lang="fr-CH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CH" sz="1200" dirty="0">
                        <a:effectLst/>
                      </a:endParaRPr>
                    </a:p>
                  </a:txBody>
                  <a:tcPr marL="19050" marR="19050" marT="0" marB="19050" anchor="b"/>
                </a:tc>
                <a:extLst>
                  <a:ext uri="{0D108BD9-81ED-4DB2-BD59-A6C34878D82A}">
                    <a16:rowId xmlns:a16="http://schemas.microsoft.com/office/drawing/2014/main" val="1745850212"/>
                  </a:ext>
                </a:extLst>
              </a:tr>
              <a:tr h="367788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Eric</a:t>
                      </a:r>
                      <a:endParaRPr lang="en-GB" sz="1200" dirty="0">
                        <a:effectLst/>
                      </a:endParaRPr>
                    </a:p>
                  </a:txBody>
                  <a:tcPr marL="19050" marR="19050" marT="0" marB="19050" anchor="b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Greulich</a:t>
                      </a:r>
                      <a:endParaRPr lang="en-GB" sz="1200">
                        <a:effectLst/>
                      </a:endParaRPr>
                    </a:p>
                  </a:txBody>
                  <a:tcPr marL="19050" marR="19050" marT="0" marB="19050" anchor="b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eric.greulich@epfl.ch</a:t>
                      </a:r>
                      <a:endParaRPr lang="en-GB" sz="1200">
                        <a:effectLst/>
                      </a:endParaRPr>
                    </a:p>
                  </a:txBody>
                  <a:tcPr marL="19050" marR="19050" marT="0" marB="19050" anchor="b"/>
                </a:tc>
                <a:tc>
                  <a:txBody>
                    <a:bodyPr/>
                    <a:lstStyle/>
                    <a:p>
                      <a:r>
                        <a:rPr lang="fr-CH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CH" sz="1200" dirty="0">
                        <a:effectLst/>
                      </a:endParaRPr>
                    </a:p>
                  </a:txBody>
                  <a:tcPr marL="19050" marR="19050" marT="0" marB="19050" anchor="b"/>
                </a:tc>
                <a:extLst>
                  <a:ext uri="{0D108BD9-81ED-4DB2-BD59-A6C34878D82A}">
                    <a16:rowId xmlns:a16="http://schemas.microsoft.com/office/drawing/2014/main" val="26633839"/>
                  </a:ext>
                </a:extLst>
              </a:tr>
              <a:tr h="367788">
                <a:tc>
                  <a:txBody>
                    <a:bodyPr/>
                    <a:lstStyle/>
                    <a:p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Théo Anthony</a:t>
                      </a:r>
                      <a:endParaRPr lang="en-GB" sz="1200">
                        <a:effectLst/>
                      </a:endParaRPr>
                    </a:p>
                  </a:txBody>
                  <a:tcPr marL="19050" marR="19050" marT="0" marB="19050" anchor="b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Altherr</a:t>
                      </a:r>
                      <a:endParaRPr lang="en-GB" sz="1200">
                        <a:effectLst/>
                      </a:endParaRPr>
                    </a:p>
                  </a:txBody>
                  <a:tcPr marL="19050" marR="19050" marT="0" marB="19050" anchor="b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theo.altherr@epfl.ch</a:t>
                      </a:r>
                      <a:endParaRPr lang="en-GB" sz="1200">
                        <a:effectLst/>
                      </a:endParaRPr>
                    </a:p>
                  </a:txBody>
                  <a:tcPr marL="19050" marR="19050" marT="0" marB="19050" anchor="b"/>
                </a:tc>
                <a:tc>
                  <a:txBody>
                    <a:bodyPr/>
                    <a:lstStyle/>
                    <a:p>
                      <a:r>
                        <a:rPr lang="fr-CH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CH" sz="1200" dirty="0">
                        <a:effectLst/>
                      </a:endParaRPr>
                    </a:p>
                  </a:txBody>
                  <a:tcPr marL="19050" marR="19050" marT="0" marB="19050" anchor="b"/>
                </a:tc>
                <a:extLst>
                  <a:ext uri="{0D108BD9-81ED-4DB2-BD59-A6C34878D82A}">
                    <a16:rowId xmlns:a16="http://schemas.microsoft.com/office/drawing/2014/main" val="1357986217"/>
                  </a:ext>
                </a:extLst>
              </a:tr>
              <a:tr h="365146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rgbClr val="07070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Daniele</a:t>
                      </a:r>
                    </a:p>
                  </a:txBody>
                  <a:tcPr marL="19050" marR="19050" marT="0" marB="19050" anchor="b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rgbClr val="07070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Belfiore</a:t>
                      </a:r>
                    </a:p>
                  </a:txBody>
                  <a:tcPr marL="19050" marR="19050" marT="0" marB="19050" anchor="b"/>
                </a:tc>
                <a:tc>
                  <a:txBody>
                    <a:bodyPr/>
                    <a:lstStyle/>
                    <a:p>
                      <a:r>
                        <a:rPr lang="en-GB" sz="1200" dirty="0" err="1">
                          <a:solidFill>
                            <a:srgbClr val="07070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daniele.belfiore</a:t>
                      </a:r>
                      <a:endParaRPr lang="en-GB" sz="1200" dirty="0">
                        <a:solidFill>
                          <a:srgbClr val="070707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9050" marR="19050" marT="0" marB="19050" anchor="b"/>
                </a:tc>
                <a:tc>
                  <a:txBody>
                    <a:bodyPr/>
                    <a:lstStyle/>
                    <a:p>
                      <a:r>
                        <a:rPr lang="fr-CH" sz="1200" dirty="0">
                          <a:solidFill>
                            <a:srgbClr val="07070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en-CH" sz="1200" dirty="0">
                        <a:solidFill>
                          <a:srgbClr val="070707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6285" marR="16285" marT="0" marB="16285" anchor="b"/>
                </a:tc>
                <a:extLst>
                  <a:ext uri="{0D108BD9-81ED-4DB2-BD59-A6C34878D82A}">
                    <a16:rowId xmlns:a16="http://schemas.microsoft.com/office/drawing/2014/main" val="2159080491"/>
                  </a:ext>
                </a:extLst>
              </a:tr>
              <a:tr h="365146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rgbClr val="070707"/>
                          </a:solidFill>
                          <a:effectLst/>
                          <a:latin typeface="Calibri" panose="020F0502020204030204" pitchFamily="34" charset="0"/>
                        </a:rPr>
                        <a:t>Felix Andrew</a:t>
                      </a:r>
                      <a:endParaRPr lang="en-GB" sz="1200" dirty="0">
                        <a:solidFill>
                          <a:srgbClr val="070707"/>
                        </a:solidFill>
                        <a:effectLst/>
                      </a:endParaRPr>
                    </a:p>
                  </a:txBody>
                  <a:tcPr marL="19050" marR="19050" marT="0" marB="19050" anchor="b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solidFill>
                            <a:srgbClr val="070707"/>
                          </a:solidFill>
                          <a:effectLst/>
                          <a:latin typeface="Calibri" panose="020F0502020204030204" pitchFamily="34" charset="0"/>
                        </a:rPr>
                        <a:t>Wise</a:t>
                      </a:r>
                      <a:endParaRPr lang="en-GB" sz="1200">
                        <a:solidFill>
                          <a:srgbClr val="070707"/>
                        </a:solidFill>
                        <a:effectLst/>
                      </a:endParaRPr>
                    </a:p>
                  </a:txBody>
                  <a:tcPr marL="19050" marR="19050" marT="0" marB="19050" anchor="b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solidFill>
                            <a:srgbClr val="070707"/>
                          </a:solidFill>
                          <a:effectLst/>
                          <a:latin typeface="Calibri" panose="020F0502020204030204" pitchFamily="34" charset="0"/>
                        </a:rPr>
                        <a:t>felix.wise@epfl.ch</a:t>
                      </a:r>
                      <a:endParaRPr lang="en-GB" sz="1200">
                        <a:solidFill>
                          <a:srgbClr val="070707"/>
                        </a:solidFill>
                        <a:effectLst/>
                      </a:endParaRPr>
                    </a:p>
                  </a:txBody>
                  <a:tcPr marL="19050" marR="19050" marT="0" marB="19050" anchor="b"/>
                </a:tc>
                <a:tc>
                  <a:txBody>
                    <a:bodyPr/>
                    <a:lstStyle/>
                    <a:p>
                      <a:r>
                        <a:rPr lang="fr-CH" sz="1200" dirty="0">
                          <a:solidFill>
                            <a:srgbClr val="070707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en-CH" sz="1200" dirty="0">
                        <a:solidFill>
                          <a:srgbClr val="070707"/>
                        </a:solidFill>
                        <a:effectLst/>
                      </a:endParaRPr>
                    </a:p>
                  </a:txBody>
                  <a:tcPr marL="19050" marR="19050" marT="0" marB="19050" anchor="b"/>
                </a:tc>
                <a:extLst>
                  <a:ext uri="{0D108BD9-81ED-4DB2-BD59-A6C34878D82A}">
                    <a16:rowId xmlns:a16="http://schemas.microsoft.com/office/drawing/2014/main" val="9020469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340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CB6B4A-F9DC-46E3-4AD7-53E205B894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39AE14-F78A-95D9-7C17-18A901013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MSE-433</a:t>
            </a:r>
            <a:endParaRPr lang="fr-FR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AF7A824-8B41-4225-A6E2-4442563AD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</a:t>
            </a:r>
            <a:endParaRPr lang="fr-FR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CB01D63-F15A-EB99-33A4-602F85F5D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8</a:t>
            </a:fld>
            <a:endParaRPr lang="fr-FR" dirty="0"/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F64C7D2D-A9C2-955A-EB20-04805FA91F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8119936"/>
              </p:ext>
            </p:extLst>
          </p:nvPr>
        </p:nvGraphicFramePr>
        <p:xfrm>
          <a:off x="904875" y="519404"/>
          <a:ext cx="7416180" cy="40876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4045">
                  <a:extLst>
                    <a:ext uri="{9D8B030D-6E8A-4147-A177-3AD203B41FA5}">
                      <a16:colId xmlns:a16="http://schemas.microsoft.com/office/drawing/2014/main" val="3462253864"/>
                    </a:ext>
                  </a:extLst>
                </a:gridCol>
                <a:gridCol w="1854045">
                  <a:extLst>
                    <a:ext uri="{9D8B030D-6E8A-4147-A177-3AD203B41FA5}">
                      <a16:colId xmlns:a16="http://schemas.microsoft.com/office/drawing/2014/main" val="4008153161"/>
                    </a:ext>
                  </a:extLst>
                </a:gridCol>
                <a:gridCol w="2057106">
                  <a:extLst>
                    <a:ext uri="{9D8B030D-6E8A-4147-A177-3AD203B41FA5}">
                      <a16:colId xmlns:a16="http://schemas.microsoft.com/office/drawing/2014/main" val="2940213313"/>
                    </a:ext>
                  </a:extLst>
                </a:gridCol>
                <a:gridCol w="1650984">
                  <a:extLst>
                    <a:ext uri="{9D8B030D-6E8A-4147-A177-3AD203B41FA5}">
                      <a16:colId xmlns:a16="http://schemas.microsoft.com/office/drawing/2014/main" val="2013741204"/>
                    </a:ext>
                  </a:extLst>
                </a:gridCol>
              </a:tblGrid>
              <a:tr h="786557">
                <a:tc gridSpan="4">
                  <a:txBody>
                    <a:bodyPr/>
                    <a:lstStyle/>
                    <a:p>
                      <a:r>
                        <a:rPr lang="en-US" altLang="zh-CN" sz="1200" dirty="0"/>
                        <a:t>28</a:t>
                      </a:r>
                      <a:r>
                        <a:rPr lang="en-US" altLang="zh-CN" sz="1200" baseline="30000" dirty="0"/>
                        <a:t>th</a:t>
                      </a:r>
                      <a:r>
                        <a:rPr lang="en-US" altLang="zh-CN" sz="1200" dirty="0"/>
                        <a:t> April Debate 6 (YL, Lei)</a:t>
                      </a:r>
                    </a:p>
                    <a:p>
                      <a:endParaRPr lang="en-US" altLang="zh-CN" sz="1200" dirty="0"/>
                    </a:p>
                    <a:p>
                      <a:r>
                        <a:rPr lang="en-US" altLang="zh-CN" sz="1200" dirty="0"/>
                        <a:t>How can we reduce the impingement of materials on the novel entities planetary boundary and human health?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8650144"/>
                  </a:ext>
                </a:extLst>
              </a:tr>
              <a:tr h="346418">
                <a:tc>
                  <a:txBody>
                    <a:bodyPr/>
                    <a:lstStyle/>
                    <a:p>
                      <a:endParaRPr lang="zh-CN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5898821"/>
                  </a:ext>
                </a:extLst>
              </a:tr>
              <a:tr h="346418"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First name</a:t>
                      </a:r>
                      <a:endParaRPr lang="en-GB" sz="1200" b="1" dirty="0">
                        <a:effectLst/>
                      </a:endParaRPr>
                    </a:p>
                  </a:txBody>
                  <a:tcPr marL="19050" marR="19050" marT="0" marB="19050" anchor="b"/>
                </a:tc>
                <a:tc>
                  <a:txBody>
                    <a:bodyPr/>
                    <a:lstStyle/>
                    <a:p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Last name</a:t>
                      </a:r>
                      <a:endParaRPr lang="en-GB" sz="1200" b="1">
                        <a:effectLst/>
                      </a:endParaRPr>
                    </a:p>
                  </a:txBody>
                  <a:tcPr marL="19050" marR="19050" marT="0" marB="19050" anchor="b"/>
                </a:tc>
                <a:tc>
                  <a:txBody>
                    <a:bodyPr/>
                    <a:lstStyle/>
                    <a:p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Email address</a:t>
                      </a:r>
                      <a:endParaRPr lang="en-GB" sz="1200" b="1">
                        <a:effectLst/>
                      </a:endParaRPr>
                    </a:p>
                  </a:txBody>
                  <a:tcPr marL="19050" marR="19050" marT="0" marB="19050" anchor="b"/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Order of presentations</a:t>
                      </a:r>
                      <a:endParaRPr lang="en-GB" sz="1200" b="1" dirty="0">
                        <a:effectLst/>
                      </a:endParaRPr>
                    </a:p>
                  </a:txBody>
                  <a:tcPr marL="19050" marR="19050" marT="0" marB="19050" anchor="b"/>
                </a:tc>
                <a:extLst>
                  <a:ext uri="{0D108BD9-81ED-4DB2-BD59-A6C34878D82A}">
                    <a16:rowId xmlns:a16="http://schemas.microsoft.com/office/drawing/2014/main" val="3289982844"/>
                  </a:ext>
                </a:extLst>
              </a:tr>
              <a:tr h="367788">
                <a:tc>
                  <a:txBody>
                    <a:bodyPr/>
                    <a:lstStyle/>
                    <a:p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Pierre-Arnaud Louis Christian</a:t>
                      </a:r>
                      <a:endParaRPr lang="en-GB" sz="1200">
                        <a:effectLst/>
                      </a:endParaRPr>
                    </a:p>
                  </a:txBody>
                  <a:tcPr marL="18329" marR="18329" marT="0" marB="18329" anchor="b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Vals</a:t>
                      </a:r>
                      <a:endParaRPr lang="en-GB" sz="1200">
                        <a:effectLst/>
                      </a:endParaRPr>
                    </a:p>
                  </a:txBody>
                  <a:tcPr marL="18329" marR="18329" marT="0" marB="18329" anchor="b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pierre-arnaud.vals@epfl.ch</a:t>
                      </a:r>
                      <a:endParaRPr lang="en-GB" sz="1200">
                        <a:effectLst/>
                      </a:endParaRPr>
                    </a:p>
                  </a:txBody>
                  <a:tcPr marL="18329" marR="18329" marT="0" marB="18329" anchor="b"/>
                </a:tc>
                <a:tc>
                  <a:txBody>
                    <a:bodyPr/>
                    <a:lstStyle/>
                    <a:p>
                      <a:r>
                        <a:rPr lang="en-CH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CH" sz="1200">
                        <a:effectLst/>
                      </a:endParaRPr>
                    </a:p>
                  </a:txBody>
                  <a:tcPr marL="19050" marR="19050" marT="0" marB="19050" anchor="b"/>
                </a:tc>
                <a:extLst>
                  <a:ext uri="{0D108BD9-81ED-4DB2-BD59-A6C34878D82A}">
                    <a16:rowId xmlns:a16="http://schemas.microsoft.com/office/drawing/2014/main" val="1810368828"/>
                  </a:ext>
                </a:extLst>
              </a:tr>
              <a:tr h="367788">
                <a:tc>
                  <a:txBody>
                    <a:bodyPr/>
                    <a:lstStyle/>
                    <a:p>
                      <a:r>
                        <a:rPr lang="en-GB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Tassilo</a:t>
                      </a: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marL="18329" marR="18329" marT="0" marB="18329" anchor="b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Friberg</a:t>
                      </a:r>
                    </a:p>
                  </a:txBody>
                  <a:tcPr marL="18329" marR="18329" marT="0" marB="18329" anchor="b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  <a:r>
                        <a:rPr lang="en-GB" sz="12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assilo.friberg@epfl.ch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329" marR="18329" marT="0" marB="18329" anchor="b"/>
                </a:tc>
                <a:tc>
                  <a:txBody>
                    <a:bodyPr/>
                    <a:lstStyle/>
                    <a:p>
                      <a:r>
                        <a:rPr lang="fr-CH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CH" sz="1200">
                        <a:effectLst/>
                      </a:endParaRPr>
                    </a:p>
                  </a:txBody>
                  <a:tcPr marL="19050" marR="19050" marT="0" marB="19050" anchor="b"/>
                </a:tc>
                <a:extLst>
                  <a:ext uri="{0D108BD9-81ED-4DB2-BD59-A6C34878D82A}">
                    <a16:rowId xmlns:a16="http://schemas.microsoft.com/office/drawing/2014/main" val="83431142"/>
                  </a:ext>
                </a:extLst>
              </a:tr>
              <a:tr h="367788">
                <a:tc>
                  <a:txBody>
                    <a:bodyPr/>
                    <a:lstStyle/>
                    <a:p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Selin</a:t>
                      </a:r>
                      <a:endParaRPr lang="en-GB" sz="1200">
                        <a:effectLst/>
                      </a:endParaRPr>
                    </a:p>
                  </a:txBody>
                  <a:tcPr marL="18329" marR="18329" marT="0" marB="18329" anchor="b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Kandiyoti Eskenazi</a:t>
                      </a:r>
                      <a:endParaRPr lang="en-GB" sz="1200">
                        <a:effectLst/>
                      </a:endParaRPr>
                    </a:p>
                  </a:txBody>
                  <a:tcPr marL="18329" marR="18329" marT="0" marB="18329" anchor="b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selin.kandiyotieskenazi@epfl.ch</a:t>
                      </a:r>
                      <a:endParaRPr lang="en-GB" sz="1200">
                        <a:effectLst/>
                      </a:endParaRPr>
                    </a:p>
                  </a:txBody>
                  <a:tcPr marL="18329" marR="18329" marT="0" marB="18329" anchor="b"/>
                </a:tc>
                <a:tc>
                  <a:txBody>
                    <a:bodyPr/>
                    <a:lstStyle/>
                    <a:p>
                      <a:r>
                        <a:rPr lang="fr-CH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CH" sz="1200" dirty="0">
                        <a:effectLst/>
                      </a:endParaRPr>
                    </a:p>
                  </a:txBody>
                  <a:tcPr marL="19050" marR="19050" marT="0" marB="19050" anchor="b"/>
                </a:tc>
                <a:extLst>
                  <a:ext uri="{0D108BD9-81ED-4DB2-BD59-A6C34878D82A}">
                    <a16:rowId xmlns:a16="http://schemas.microsoft.com/office/drawing/2014/main" val="1745850212"/>
                  </a:ext>
                </a:extLst>
              </a:tr>
              <a:tr h="367788">
                <a:tc>
                  <a:txBody>
                    <a:bodyPr/>
                    <a:lstStyle/>
                    <a:p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Antoine Georges Henri</a:t>
                      </a:r>
                      <a:endParaRPr lang="en-GB" sz="1200">
                        <a:effectLst/>
                      </a:endParaRPr>
                    </a:p>
                  </a:txBody>
                  <a:tcPr marL="18329" marR="18329" marT="0" marB="18329" anchor="b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Fotius</a:t>
                      </a:r>
                      <a:endParaRPr lang="en-GB" sz="1200">
                        <a:effectLst/>
                      </a:endParaRPr>
                    </a:p>
                  </a:txBody>
                  <a:tcPr marL="18329" marR="18329" marT="0" marB="18329" anchor="b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antoine.fotius@epfl.ch</a:t>
                      </a:r>
                      <a:endParaRPr lang="en-GB" sz="1200">
                        <a:effectLst/>
                      </a:endParaRPr>
                    </a:p>
                  </a:txBody>
                  <a:tcPr marL="18329" marR="18329" marT="0" marB="18329" anchor="b"/>
                </a:tc>
                <a:tc>
                  <a:txBody>
                    <a:bodyPr/>
                    <a:lstStyle/>
                    <a:p>
                      <a:r>
                        <a:rPr lang="fr-CH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CH" sz="1200">
                        <a:effectLst/>
                      </a:endParaRPr>
                    </a:p>
                  </a:txBody>
                  <a:tcPr marL="19050" marR="19050" marT="0" marB="19050" anchor="b"/>
                </a:tc>
                <a:extLst>
                  <a:ext uri="{0D108BD9-81ED-4DB2-BD59-A6C34878D82A}">
                    <a16:rowId xmlns:a16="http://schemas.microsoft.com/office/drawing/2014/main" val="422737718"/>
                  </a:ext>
                </a:extLst>
              </a:tr>
              <a:tr h="367788">
                <a:tc>
                  <a:txBody>
                    <a:bodyPr/>
                    <a:lstStyle/>
                    <a:p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Lucie Julia</a:t>
                      </a:r>
                      <a:endParaRPr lang="en-GB" sz="1200">
                        <a:effectLst/>
                      </a:endParaRPr>
                    </a:p>
                  </a:txBody>
                  <a:tcPr marL="18329" marR="18329" marT="0" marB="18329" anchor="b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Caulier</a:t>
                      </a:r>
                      <a:endParaRPr lang="en-GB" sz="1200">
                        <a:effectLst/>
                      </a:endParaRPr>
                    </a:p>
                  </a:txBody>
                  <a:tcPr marL="18329" marR="18329" marT="0" marB="18329" anchor="b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lucie.caulier@epfl.ch</a:t>
                      </a:r>
                      <a:endParaRPr lang="en-GB" sz="1200">
                        <a:effectLst/>
                      </a:endParaRPr>
                    </a:p>
                  </a:txBody>
                  <a:tcPr marL="18329" marR="18329" marT="0" marB="18329" anchor="b"/>
                </a:tc>
                <a:tc>
                  <a:txBody>
                    <a:bodyPr/>
                    <a:lstStyle/>
                    <a:p>
                      <a:r>
                        <a:rPr lang="fr-CH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CH" sz="1200">
                        <a:effectLst/>
                      </a:endParaRPr>
                    </a:p>
                  </a:txBody>
                  <a:tcPr marL="19050" marR="19050" marT="0" marB="19050" anchor="b"/>
                </a:tc>
                <a:extLst>
                  <a:ext uri="{0D108BD9-81ED-4DB2-BD59-A6C34878D82A}">
                    <a16:rowId xmlns:a16="http://schemas.microsoft.com/office/drawing/2014/main" val="26633839"/>
                  </a:ext>
                </a:extLst>
              </a:tr>
              <a:tr h="367788">
                <a:tc>
                  <a:txBody>
                    <a:bodyPr/>
                    <a:lstStyle/>
                    <a:p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Clara Mei</a:t>
                      </a:r>
                      <a:endParaRPr lang="en-GB" sz="1200">
                        <a:effectLst/>
                      </a:endParaRPr>
                    </a:p>
                  </a:txBody>
                  <a:tcPr marL="18329" marR="18329" marT="0" marB="18329" anchor="b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Vinet</a:t>
                      </a:r>
                      <a:endParaRPr lang="en-GB" sz="1200">
                        <a:effectLst/>
                      </a:endParaRPr>
                    </a:p>
                  </a:txBody>
                  <a:tcPr marL="18329" marR="18329" marT="0" marB="18329" anchor="b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clara.vinet@epfl.ch</a:t>
                      </a:r>
                      <a:endParaRPr lang="en-GB" sz="1200">
                        <a:effectLst/>
                      </a:endParaRPr>
                    </a:p>
                  </a:txBody>
                  <a:tcPr marL="18329" marR="18329" marT="0" marB="18329" anchor="b"/>
                </a:tc>
                <a:tc>
                  <a:txBody>
                    <a:bodyPr/>
                    <a:lstStyle/>
                    <a:p>
                      <a:r>
                        <a:rPr lang="fr-CH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en-CH" sz="1200" dirty="0">
                        <a:effectLst/>
                      </a:endParaRPr>
                    </a:p>
                  </a:txBody>
                  <a:tcPr marL="19050" marR="19050" marT="0" marB="19050" anchor="b"/>
                </a:tc>
                <a:extLst>
                  <a:ext uri="{0D108BD9-81ED-4DB2-BD59-A6C34878D82A}">
                    <a16:rowId xmlns:a16="http://schemas.microsoft.com/office/drawing/2014/main" val="1357986217"/>
                  </a:ext>
                </a:extLst>
              </a:tr>
              <a:tr h="365146">
                <a:tc>
                  <a:txBody>
                    <a:bodyPr/>
                    <a:lstStyle/>
                    <a:p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Allegra</a:t>
                      </a:r>
                      <a:endParaRPr lang="en-GB" sz="1200">
                        <a:effectLst/>
                      </a:endParaRPr>
                    </a:p>
                  </a:txBody>
                  <a:tcPr marL="18329" marR="18329" marT="0" marB="18329" anchor="b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Magnetti</a:t>
                      </a:r>
                      <a:endParaRPr lang="en-GB" sz="1200">
                        <a:effectLst/>
                      </a:endParaRPr>
                    </a:p>
                  </a:txBody>
                  <a:tcPr marL="18329" marR="18329" marT="0" marB="18329" anchor="b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allegra.magnetti@epfl.ch</a:t>
                      </a:r>
                      <a:endParaRPr lang="en-GB" sz="1200">
                        <a:effectLst/>
                      </a:endParaRPr>
                    </a:p>
                  </a:txBody>
                  <a:tcPr marL="18329" marR="18329" marT="0" marB="18329" anchor="b"/>
                </a:tc>
                <a:tc>
                  <a:txBody>
                    <a:bodyPr/>
                    <a:lstStyle/>
                    <a:p>
                      <a:r>
                        <a:rPr lang="fr-CH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en-CH" sz="1200" dirty="0">
                        <a:effectLst/>
                      </a:endParaRPr>
                    </a:p>
                  </a:txBody>
                  <a:tcPr marL="16285" marR="16285" marT="0" marB="16285" anchor="b"/>
                </a:tc>
                <a:extLst>
                  <a:ext uri="{0D108BD9-81ED-4DB2-BD59-A6C34878D82A}">
                    <a16:rowId xmlns:a16="http://schemas.microsoft.com/office/drawing/2014/main" val="21590804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310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F6098B-EB84-E4EA-4E68-2412FC6553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74DD9D8-D995-1CA7-08E8-96374D48F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MSE-433</a:t>
            </a:r>
            <a:endParaRPr lang="fr-FR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709892E-2068-F8E8-73C7-74449F124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</a:t>
            </a:r>
            <a:endParaRPr lang="fr-FR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69F801F-063B-04FB-279E-7F0314646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9</a:t>
            </a:fld>
            <a:endParaRPr lang="fr-FR" dirty="0"/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53982B6B-E315-7289-DC18-2C91339991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5951195"/>
              </p:ext>
            </p:extLst>
          </p:nvPr>
        </p:nvGraphicFramePr>
        <p:xfrm>
          <a:off x="904875" y="519404"/>
          <a:ext cx="7416180" cy="3699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8330">
                  <a:extLst>
                    <a:ext uri="{9D8B030D-6E8A-4147-A177-3AD203B41FA5}">
                      <a16:colId xmlns:a16="http://schemas.microsoft.com/office/drawing/2014/main" val="3462253864"/>
                    </a:ext>
                  </a:extLst>
                </a:gridCol>
                <a:gridCol w="1409760">
                  <a:extLst>
                    <a:ext uri="{9D8B030D-6E8A-4147-A177-3AD203B41FA5}">
                      <a16:colId xmlns:a16="http://schemas.microsoft.com/office/drawing/2014/main" val="4008153161"/>
                    </a:ext>
                  </a:extLst>
                </a:gridCol>
                <a:gridCol w="1854045">
                  <a:extLst>
                    <a:ext uri="{9D8B030D-6E8A-4147-A177-3AD203B41FA5}">
                      <a16:colId xmlns:a16="http://schemas.microsoft.com/office/drawing/2014/main" val="2940213313"/>
                    </a:ext>
                  </a:extLst>
                </a:gridCol>
                <a:gridCol w="1854045">
                  <a:extLst>
                    <a:ext uri="{9D8B030D-6E8A-4147-A177-3AD203B41FA5}">
                      <a16:colId xmlns:a16="http://schemas.microsoft.com/office/drawing/2014/main" val="2013741204"/>
                    </a:ext>
                  </a:extLst>
                </a:gridCol>
              </a:tblGrid>
              <a:tr h="786557">
                <a:tc gridSpan="4">
                  <a:txBody>
                    <a:bodyPr/>
                    <a:lstStyle/>
                    <a:p>
                      <a:r>
                        <a:rPr lang="en-US" altLang="zh-CN" sz="1200" dirty="0"/>
                        <a:t>5</a:t>
                      </a:r>
                      <a:r>
                        <a:rPr lang="en-US" altLang="zh-CN" sz="1200" baseline="30000" dirty="0"/>
                        <a:t>th</a:t>
                      </a:r>
                      <a:r>
                        <a:rPr lang="en-US" altLang="zh-CN" sz="1200" dirty="0"/>
                        <a:t> May Debate 7 (MDW, Claire)</a:t>
                      </a:r>
                    </a:p>
                    <a:p>
                      <a:endParaRPr lang="en-US" altLang="zh-CN" sz="1200" dirty="0"/>
                    </a:p>
                    <a:p>
                      <a:r>
                        <a:rPr lang="en-US" altLang="zh-CN" sz="1100" dirty="0"/>
                        <a:t>Discuss the different socio-economic pathways, the NetZero transition, and the role of societal change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8650144"/>
                  </a:ext>
                </a:extLst>
              </a:tr>
              <a:tr h="346418">
                <a:tc>
                  <a:txBody>
                    <a:bodyPr/>
                    <a:lstStyle/>
                    <a:p>
                      <a:endParaRPr lang="zh-CN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5898821"/>
                  </a:ext>
                </a:extLst>
              </a:tr>
              <a:tr h="346418"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First name</a:t>
                      </a:r>
                      <a:endParaRPr lang="en-GB" sz="1200" b="1" dirty="0">
                        <a:effectLst/>
                      </a:endParaRPr>
                    </a:p>
                  </a:txBody>
                  <a:tcPr marL="19050" marR="19050" marT="0" marB="19050" anchor="b"/>
                </a:tc>
                <a:tc>
                  <a:txBody>
                    <a:bodyPr/>
                    <a:lstStyle/>
                    <a:p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Last name</a:t>
                      </a:r>
                      <a:endParaRPr lang="en-GB" sz="1200" b="1">
                        <a:effectLst/>
                      </a:endParaRPr>
                    </a:p>
                  </a:txBody>
                  <a:tcPr marL="19050" marR="19050" marT="0" marB="19050" anchor="b"/>
                </a:tc>
                <a:tc>
                  <a:txBody>
                    <a:bodyPr/>
                    <a:lstStyle/>
                    <a:p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Email address</a:t>
                      </a:r>
                      <a:endParaRPr lang="en-GB" sz="1200" b="1">
                        <a:effectLst/>
                      </a:endParaRPr>
                    </a:p>
                  </a:txBody>
                  <a:tcPr marL="19050" marR="19050" marT="0" marB="19050" anchor="b"/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Order of presentations</a:t>
                      </a:r>
                      <a:endParaRPr lang="en-GB" sz="1200" b="1" dirty="0">
                        <a:effectLst/>
                      </a:endParaRPr>
                    </a:p>
                  </a:txBody>
                  <a:tcPr marL="19050" marR="19050" marT="0" marB="19050" anchor="b"/>
                </a:tc>
                <a:extLst>
                  <a:ext uri="{0D108BD9-81ED-4DB2-BD59-A6C34878D82A}">
                    <a16:rowId xmlns:a16="http://schemas.microsoft.com/office/drawing/2014/main" val="3289982844"/>
                  </a:ext>
                </a:extLst>
              </a:tr>
              <a:tr h="367788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Martin Jean Joseph</a:t>
                      </a:r>
                    </a:p>
                  </a:txBody>
                  <a:tcPr marL="18329" marR="18329" marT="0" marB="18329" anchor="b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Sinègre</a:t>
                      </a:r>
                      <a:endParaRPr lang="en-GB" sz="1200" dirty="0">
                        <a:effectLst/>
                      </a:endParaRPr>
                    </a:p>
                  </a:txBody>
                  <a:tcPr marL="18329" marR="18329" marT="0" marB="18329" anchor="b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martin.sinegre@epfl.ch</a:t>
                      </a:r>
                      <a:endParaRPr lang="en-GB" sz="1200" dirty="0">
                        <a:effectLst/>
                      </a:endParaRPr>
                    </a:p>
                  </a:txBody>
                  <a:tcPr marL="18329" marR="18329" marT="0" marB="18329" anchor="b"/>
                </a:tc>
                <a:tc>
                  <a:txBody>
                    <a:bodyPr/>
                    <a:lstStyle/>
                    <a:p>
                      <a:r>
                        <a:rPr lang="fr-CH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CH" sz="1200" dirty="0">
                        <a:effectLst/>
                      </a:endParaRPr>
                    </a:p>
                  </a:txBody>
                  <a:tcPr marL="19050" marR="19050" marT="0" marB="19050" anchor="b"/>
                </a:tc>
                <a:extLst>
                  <a:ext uri="{0D108BD9-81ED-4DB2-BD59-A6C34878D82A}">
                    <a16:rowId xmlns:a16="http://schemas.microsoft.com/office/drawing/2014/main" val="83431142"/>
                  </a:ext>
                </a:extLst>
              </a:tr>
              <a:tr h="367788">
                <a:tc>
                  <a:txBody>
                    <a:bodyPr/>
                    <a:lstStyle/>
                    <a:p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Sven Aramis</a:t>
                      </a:r>
                      <a:endParaRPr lang="en-GB" sz="1200">
                        <a:effectLst/>
                      </a:endParaRPr>
                    </a:p>
                  </a:txBody>
                  <a:tcPr marL="18329" marR="18329" marT="0" marB="18329" anchor="b"/>
                </a:tc>
                <a:tc>
                  <a:txBody>
                    <a:bodyPr/>
                    <a:lstStyle/>
                    <a:p>
                      <a:r>
                        <a:rPr lang="en-GB" sz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Jaquiéry</a:t>
                      </a:r>
                      <a:endParaRPr lang="en-GB" sz="1200" dirty="0">
                        <a:effectLst/>
                      </a:endParaRPr>
                    </a:p>
                  </a:txBody>
                  <a:tcPr marL="18329" marR="18329" marT="0" marB="18329" anchor="b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sven.jaquiery@epfl.ch</a:t>
                      </a:r>
                      <a:endParaRPr lang="en-GB" sz="1200">
                        <a:effectLst/>
                      </a:endParaRPr>
                    </a:p>
                  </a:txBody>
                  <a:tcPr marL="18329" marR="18329" marT="0" marB="18329" anchor="b"/>
                </a:tc>
                <a:tc>
                  <a:txBody>
                    <a:bodyPr/>
                    <a:lstStyle/>
                    <a:p>
                      <a:r>
                        <a:rPr lang="fr-CH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CH" sz="1200" dirty="0">
                        <a:effectLst/>
                      </a:endParaRPr>
                    </a:p>
                  </a:txBody>
                  <a:tcPr marL="19050" marR="19050" marT="0" marB="19050" anchor="b"/>
                </a:tc>
                <a:extLst>
                  <a:ext uri="{0D108BD9-81ED-4DB2-BD59-A6C34878D82A}">
                    <a16:rowId xmlns:a16="http://schemas.microsoft.com/office/drawing/2014/main" val="1745850212"/>
                  </a:ext>
                </a:extLst>
              </a:tr>
              <a:tr h="367788">
                <a:tc>
                  <a:txBody>
                    <a:bodyPr/>
                    <a:lstStyle/>
                    <a:p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Jian Yi Michael</a:t>
                      </a:r>
                      <a:endParaRPr lang="en-GB" sz="1200">
                        <a:effectLst/>
                      </a:endParaRPr>
                    </a:p>
                  </a:txBody>
                  <a:tcPr marL="18329" marR="18329" marT="0" marB="18329" anchor="b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Low</a:t>
                      </a:r>
                      <a:endParaRPr lang="en-GB" sz="1200" dirty="0">
                        <a:effectLst/>
                      </a:endParaRPr>
                    </a:p>
                  </a:txBody>
                  <a:tcPr marL="18329" marR="18329" marT="0" marB="18329" anchor="b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jian.low@epfl.ch</a:t>
                      </a:r>
                      <a:endParaRPr lang="en-GB" sz="1200">
                        <a:effectLst/>
                      </a:endParaRPr>
                    </a:p>
                  </a:txBody>
                  <a:tcPr marL="18329" marR="18329" marT="0" marB="18329" anchor="b"/>
                </a:tc>
                <a:tc>
                  <a:txBody>
                    <a:bodyPr/>
                    <a:lstStyle/>
                    <a:p>
                      <a:r>
                        <a:rPr lang="fr-CH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CH" sz="1200" dirty="0">
                        <a:effectLst/>
                      </a:endParaRPr>
                    </a:p>
                  </a:txBody>
                  <a:tcPr marL="19050" marR="19050" marT="0" marB="19050" anchor="b"/>
                </a:tc>
                <a:extLst>
                  <a:ext uri="{0D108BD9-81ED-4DB2-BD59-A6C34878D82A}">
                    <a16:rowId xmlns:a16="http://schemas.microsoft.com/office/drawing/2014/main" val="422737718"/>
                  </a:ext>
                </a:extLst>
              </a:tr>
              <a:tr h="367788">
                <a:tc>
                  <a:txBody>
                    <a:bodyPr/>
                    <a:lstStyle/>
                    <a:p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Sydney</a:t>
                      </a:r>
                      <a:endParaRPr lang="en-GB" sz="1200">
                        <a:effectLst/>
                      </a:endParaRPr>
                    </a:p>
                  </a:txBody>
                  <a:tcPr marL="18329" marR="18329" marT="0" marB="18329" anchor="b"/>
                </a:tc>
                <a:tc>
                  <a:txBody>
                    <a:bodyPr/>
                    <a:lstStyle/>
                    <a:p>
                      <a:r>
                        <a:rPr lang="en-GB" sz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Bersier</a:t>
                      </a:r>
                      <a:endParaRPr lang="en-GB" sz="1200" dirty="0">
                        <a:effectLst/>
                      </a:endParaRPr>
                    </a:p>
                  </a:txBody>
                  <a:tcPr marL="18329" marR="18329" marT="0" marB="18329" anchor="b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sydney.bersier@epfl.ch</a:t>
                      </a:r>
                      <a:endParaRPr lang="en-GB" sz="1200">
                        <a:effectLst/>
                      </a:endParaRPr>
                    </a:p>
                  </a:txBody>
                  <a:tcPr marL="18329" marR="18329" marT="0" marB="18329" anchor="b"/>
                </a:tc>
                <a:tc>
                  <a:txBody>
                    <a:bodyPr/>
                    <a:lstStyle/>
                    <a:p>
                      <a:r>
                        <a:rPr lang="fr-CH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CH" sz="1200" dirty="0">
                        <a:effectLst/>
                      </a:endParaRPr>
                    </a:p>
                  </a:txBody>
                  <a:tcPr marL="19050" marR="19050" marT="0" marB="19050" anchor="b"/>
                </a:tc>
                <a:extLst>
                  <a:ext uri="{0D108BD9-81ED-4DB2-BD59-A6C34878D82A}">
                    <a16:rowId xmlns:a16="http://schemas.microsoft.com/office/drawing/2014/main" val="26633839"/>
                  </a:ext>
                </a:extLst>
              </a:tr>
              <a:tr h="365146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Gaspar</a:t>
                      </a:r>
                      <a:endParaRPr lang="en-GB" sz="1200" dirty="0">
                        <a:effectLst/>
                      </a:endParaRPr>
                    </a:p>
                  </a:txBody>
                  <a:tcPr marL="18329" marR="18329" marT="0" marB="18329" anchor="b"/>
                </a:tc>
                <a:tc>
                  <a:txBody>
                    <a:bodyPr/>
                    <a:lstStyle/>
                    <a:p>
                      <a:r>
                        <a:rPr lang="en-GB" sz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Zimbrek-Turkovic</a:t>
                      </a:r>
                      <a:endParaRPr lang="en-GB" sz="1200" dirty="0">
                        <a:effectLst/>
                      </a:endParaRPr>
                    </a:p>
                  </a:txBody>
                  <a:tcPr marL="18329" marR="18329" marT="0" marB="18329" anchor="b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gaspar.zimbrek-turkovic@epfl.ch</a:t>
                      </a:r>
                      <a:endParaRPr lang="en-GB" sz="1200">
                        <a:effectLst/>
                      </a:endParaRPr>
                    </a:p>
                  </a:txBody>
                  <a:tcPr marL="18329" marR="18329" marT="0" marB="18329" anchor="b"/>
                </a:tc>
                <a:tc>
                  <a:txBody>
                    <a:bodyPr/>
                    <a:lstStyle/>
                    <a:p>
                      <a:r>
                        <a:rPr lang="fr-CH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CH" sz="1200" dirty="0">
                        <a:effectLst/>
                      </a:endParaRPr>
                    </a:p>
                  </a:txBody>
                  <a:tcPr marL="16285" marR="16285" marT="0" marB="16285" anchor="b"/>
                </a:tc>
                <a:extLst>
                  <a:ext uri="{0D108BD9-81ED-4DB2-BD59-A6C34878D82A}">
                    <a16:rowId xmlns:a16="http://schemas.microsoft.com/office/drawing/2014/main" val="2159080491"/>
                  </a:ext>
                </a:extLst>
              </a:tr>
              <a:tr h="365146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rgbClr val="07070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Thomas</a:t>
                      </a:r>
                    </a:p>
                  </a:txBody>
                  <a:tcPr marL="18329" marR="18329" marT="0" marB="18329" anchor="b"/>
                </a:tc>
                <a:tc>
                  <a:txBody>
                    <a:bodyPr/>
                    <a:lstStyle/>
                    <a:p>
                      <a:r>
                        <a:rPr lang="en-GB" sz="1200" dirty="0" err="1">
                          <a:solidFill>
                            <a:srgbClr val="07070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Artru</a:t>
                      </a:r>
                      <a:endParaRPr lang="en-GB" sz="1200" dirty="0">
                        <a:solidFill>
                          <a:srgbClr val="070707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329" marR="18329" marT="0" marB="18329" anchor="b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rgbClr val="07070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thomas.artru@epfl.ch</a:t>
                      </a:r>
                    </a:p>
                  </a:txBody>
                  <a:tcPr marL="18329" marR="18329" marT="0" marB="18329" anchor="b"/>
                </a:tc>
                <a:tc>
                  <a:txBody>
                    <a:bodyPr/>
                    <a:lstStyle/>
                    <a:p>
                      <a:r>
                        <a:rPr lang="is-IS" sz="1200" dirty="0">
                          <a:solidFill>
                            <a:srgbClr val="07070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en-CH" sz="1200" dirty="0">
                        <a:solidFill>
                          <a:srgbClr val="070707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6285" marR="16285" marT="0" marB="16285" anchor="b"/>
                </a:tc>
                <a:extLst>
                  <a:ext uri="{0D108BD9-81ED-4DB2-BD59-A6C34878D82A}">
                    <a16:rowId xmlns:a16="http://schemas.microsoft.com/office/drawing/2014/main" val="19545652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2167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EPFL - New Colors 2019">
      <a:dk1>
        <a:srgbClr val="413C3A"/>
      </a:dk1>
      <a:lt1>
        <a:srgbClr val="FFFFFF"/>
      </a:lt1>
      <a:dk2>
        <a:srgbClr val="413C3A"/>
      </a:dk2>
      <a:lt2>
        <a:srgbClr val="CAC7C7"/>
      </a:lt2>
      <a:accent1>
        <a:srgbClr val="E30613"/>
      </a:accent1>
      <a:accent2>
        <a:srgbClr val="00A79F"/>
      </a:accent2>
      <a:accent3>
        <a:srgbClr val="413C3A"/>
      </a:accent3>
      <a:accent4>
        <a:srgbClr val="007480"/>
      </a:accent4>
      <a:accent5>
        <a:srgbClr val="F39869"/>
      </a:accent5>
      <a:accent6>
        <a:srgbClr val="B51F1F"/>
      </a:accent6>
      <a:hlink>
        <a:srgbClr val="ED6E9C"/>
      </a:hlink>
      <a:folHlink>
        <a:srgbClr val="4F8FCC"/>
      </a:folHlink>
    </a:clrScheme>
    <a:fontScheme name="EPFL_Beta2">
      <a:majorFont>
        <a:latin typeface="Franklin Gothic Demi Cond"/>
        <a:ea typeface=""/>
        <a:cs typeface=""/>
      </a:majorFont>
      <a:minorFont>
        <a:latin typeface="Arial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_EPFL_Beta2" id="{6A525B41-3E68-491F-A6C9-0B15EA1321FE}" vid="{993E2952-EB5D-4425-8012-1B04381EBC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 Office</Template>
  <TotalTime>8217</TotalTime>
  <Words>956</Words>
  <Application>Microsoft Office PowerPoint</Application>
  <PresentationFormat>On-screen Show (16:9)</PresentationFormat>
  <Paragraphs>296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Franklin Gothic Demi Cond</vt:lpstr>
      <vt:lpstr>Wingdings</vt:lpstr>
      <vt:lpstr>Thème Office</vt:lpstr>
      <vt:lpstr>MSE-433 Debates</vt:lpstr>
      <vt:lpstr>Slide Title Student name: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EPFL</dc:title>
  <dc:creator>Utilisateur Microsoft Office</dc:creator>
  <cp:lastModifiedBy>Brynja Marín Bjarnadóttir</cp:lastModifiedBy>
  <cp:revision>212</cp:revision>
  <cp:lastPrinted>2019-06-19T13:21:30Z</cp:lastPrinted>
  <dcterms:created xsi:type="dcterms:W3CDTF">2019-04-02T06:24:35Z</dcterms:created>
  <dcterms:modified xsi:type="dcterms:W3CDTF">2025-03-10T12:41:57Z</dcterms:modified>
</cp:coreProperties>
</file>